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62" r:id="rId4"/>
    <p:sldId id="258" r:id="rId5"/>
    <p:sldId id="259" r:id="rId6"/>
    <p:sldId id="260" r:id="rId7"/>
    <p:sldId id="261"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A4FF"/>
    <a:srgbClr val="DEF7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610"/>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099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EB899-9955-FFCF-433D-92A99D7C91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7CFF16-D2D5-B359-6FB5-7E9BEDEF35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2ECDF0-BAC7-A82F-8C70-D64E8BD2F6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524D63-E6D2-9029-C0ED-7844F3D2FEDB}"/>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441471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305B"/>
        </a:solidFill>
        <a:effectLst/>
      </p:bgPr>
    </p:bg>
    <p:spTree>
      <p:nvGrpSpPr>
        <p:cNvPr id="1" name=""/>
        <p:cNvGrpSpPr/>
        <p:nvPr/>
      </p:nvGrpSpPr>
      <p:grpSpPr>
        <a:xfrm>
          <a:off x="0" y="0"/>
          <a:ext cx="0" cy="0"/>
          <a:chOff x="0" y="0"/>
          <a:chExt cx="0" cy="0"/>
        </a:xfrm>
      </p:grpSpPr>
      <p:sp>
        <p:nvSpPr>
          <p:cNvPr id="2" name="Text 0"/>
          <p:cNvSpPr/>
          <p:nvPr/>
        </p:nvSpPr>
        <p:spPr>
          <a:xfrm>
            <a:off x="566928" y="502920"/>
            <a:ext cx="5486400" cy="292608"/>
          </a:xfrm>
          <a:prstGeom prst="rect">
            <a:avLst/>
          </a:prstGeom>
          <a:noFill/>
          <a:ln/>
        </p:spPr>
        <p:txBody>
          <a:bodyPr wrap="square" lIns="0" tIns="0" rIns="0" bIns="0" rtlCol="0" anchor="ctr"/>
          <a:lstStyle/>
          <a:p>
            <a:pPr marL="0" indent="0">
              <a:buNone/>
            </a:pPr>
            <a:r>
              <a:rPr lang="en-US" sz="1300" b="1" kern="0" spc="300" dirty="0">
                <a:solidFill>
                  <a:srgbClr val="1B9CD9"/>
                </a:solidFill>
                <a:latin typeface="Arial" pitchFamily="34" charset="0"/>
                <a:ea typeface="Arial" pitchFamily="34" charset="-122"/>
                <a:cs typeface="Arial" pitchFamily="34" charset="-120"/>
              </a:rPr>
              <a:t>SHBA MEMBER UPDATE</a:t>
            </a:r>
            <a:endParaRPr lang="en-US" sz="1300" dirty="0"/>
          </a:p>
        </p:txBody>
      </p:sp>
      <p:sp>
        <p:nvSpPr>
          <p:cNvPr id="3" name="Text 1"/>
          <p:cNvSpPr/>
          <p:nvPr/>
        </p:nvSpPr>
        <p:spPr>
          <a:xfrm>
            <a:off x="566928" y="841248"/>
            <a:ext cx="5943600" cy="274320"/>
          </a:xfrm>
          <a:prstGeom prst="rect">
            <a:avLst/>
          </a:prstGeom>
          <a:noFill/>
          <a:ln/>
        </p:spPr>
        <p:txBody>
          <a:bodyPr wrap="square" lIns="0" tIns="0" rIns="0" bIns="0" rtlCol="0" anchor="ctr"/>
          <a:lstStyle/>
          <a:p>
            <a:pPr marL="0" indent="0">
              <a:buNone/>
            </a:pPr>
            <a:r>
              <a:rPr lang="en-US" sz="1200" dirty="0">
                <a:solidFill>
                  <a:srgbClr val="9DB4CF"/>
                </a:solidFill>
                <a:latin typeface="Calibri" pitchFamily="34" charset="0"/>
                <a:ea typeface="Calibri" pitchFamily="34" charset="-122"/>
                <a:cs typeface="Calibri" pitchFamily="34" charset="-120"/>
              </a:rPr>
              <a:t>August 2026  ·  Issue 02  ·  Member distribution only</a:t>
            </a:r>
            <a:endParaRPr lang="en-US" sz="1200" dirty="0"/>
          </a:p>
        </p:txBody>
      </p:sp>
      <p:sp>
        <p:nvSpPr>
          <p:cNvPr id="4" name="Text 2"/>
          <p:cNvSpPr/>
          <p:nvPr/>
        </p:nvSpPr>
        <p:spPr>
          <a:xfrm>
            <a:off x="566928" y="1691640"/>
            <a:ext cx="7406640" cy="960120"/>
          </a:xfrm>
          <a:prstGeom prst="rect">
            <a:avLst/>
          </a:prstGeom>
          <a:noFill/>
          <a:ln/>
        </p:spPr>
        <p:txBody>
          <a:bodyPr wrap="square" lIns="0" tIns="0" rIns="0" bIns="0" rtlCol="0" anchor="ctr"/>
          <a:lstStyle/>
          <a:p>
            <a:pPr marL="0" indent="0">
              <a:buNone/>
            </a:pPr>
            <a:r>
              <a:rPr lang="en-US" sz="5800" b="1" dirty="0">
                <a:solidFill>
                  <a:srgbClr val="FFFFFF"/>
                </a:solidFill>
                <a:latin typeface="Arial" pitchFamily="34" charset="0"/>
                <a:ea typeface="Arial" pitchFamily="34" charset="-122"/>
                <a:cs typeface="Arial" pitchFamily="34" charset="-120"/>
              </a:rPr>
              <a:t>Alberta Bill 11</a:t>
            </a:r>
            <a:endParaRPr lang="en-US" sz="5800" dirty="0"/>
          </a:p>
        </p:txBody>
      </p:sp>
      <p:sp>
        <p:nvSpPr>
          <p:cNvPr id="5" name="Text 3"/>
          <p:cNvSpPr/>
          <p:nvPr/>
        </p:nvSpPr>
        <p:spPr>
          <a:xfrm>
            <a:off x="566928" y="2743200"/>
            <a:ext cx="6949440" cy="868680"/>
          </a:xfrm>
          <a:prstGeom prst="rect">
            <a:avLst/>
          </a:prstGeom>
          <a:noFill/>
          <a:ln/>
        </p:spPr>
        <p:txBody>
          <a:bodyPr wrap="square" lIns="0" tIns="0" rIns="0" bIns="0" rtlCol="0" anchor="ctr"/>
          <a:lstStyle/>
          <a:p>
            <a:pPr marL="0" indent="0">
              <a:buNone/>
            </a:pPr>
            <a:r>
              <a:rPr lang="en-US" sz="1900" dirty="0">
                <a:solidFill>
                  <a:srgbClr val="CFE3F5"/>
                </a:solidFill>
                <a:latin typeface="Calibri" pitchFamily="34" charset="0"/>
                <a:ea typeface="Calibri" pitchFamily="34" charset="-122"/>
                <a:cs typeface="Calibri" pitchFamily="34" charset="-120"/>
              </a:rPr>
              <a:t>The mass amendments are coming — what to tell plan sponsors before the effective date</a:t>
            </a:r>
            <a:endParaRPr lang="en-US" sz="1900" dirty="0"/>
          </a:p>
        </p:txBody>
      </p:sp>
      <p:sp>
        <p:nvSpPr>
          <p:cNvPr id="6" name="Shape 4"/>
          <p:cNvSpPr/>
          <p:nvPr/>
        </p:nvSpPr>
        <p:spPr>
          <a:xfrm>
            <a:off x="8366760" y="1554480"/>
            <a:ext cx="3246120" cy="2057400"/>
          </a:xfrm>
          <a:prstGeom prst="roundRect">
            <a:avLst>
              <a:gd name="adj" fmla="val 5333"/>
            </a:avLst>
          </a:prstGeom>
          <a:solidFill>
            <a:srgbClr val="1B4074"/>
          </a:solidFill>
          <a:ln/>
        </p:spPr>
        <p:txBody>
          <a:bodyPr/>
          <a:lstStyle/>
          <a:p>
            <a:endParaRPr lang="en-US"/>
          </a:p>
        </p:txBody>
      </p:sp>
      <p:sp>
        <p:nvSpPr>
          <p:cNvPr id="7" name="Text 5"/>
          <p:cNvSpPr/>
          <p:nvPr/>
        </p:nvSpPr>
        <p:spPr>
          <a:xfrm>
            <a:off x="8732520" y="1847088"/>
            <a:ext cx="2560320" cy="274320"/>
          </a:xfrm>
          <a:prstGeom prst="rect">
            <a:avLst/>
          </a:prstGeom>
          <a:noFill/>
          <a:ln/>
        </p:spPr>
        <p:txBody>
          <a:bodyPr wrap="square" lIns="0" tIns="0" rIns="0" bIns="0" rtlCol="0" anchor="ctr"/>
          <a:lstStyle/>
          <a:p>
            <a:pPr marL="0" indent="0">
              <a:buNone/>
            </a:pPr>
            <a:r>
              <a:rPr lang="en-US" sz="1100" b="1" kern="0" spc="300" dirty="0">
                <a:solidFill>
                  <a:srgbClr val="1B9CD9"/>
                </a:solidFill>
                <a:latin typeface="Arial" pitchFamily="34" charset="0"/>
                <a:ea typeface="Arial" pitchFamily="34" charset="-122"/>
                <a:cs typeface="Arial" pitchFamily="34" charset="-120"/>
              </a:rPr>
              <a:t>EFFECTIVE</a:t>
            </a:r>
            <a:endParaRPr lang="en-US" sz="1100" dirty="0"/>
          </a:p>
        </p:txBody>
      </p:sp>
      <p:sp>
        <p:nvSpPr>
          <p:cNvPr id="8" name="Text 6"/>
          <p:cNvSpPr/>
          <p:nvPr/>
        </p:nvSpPr>
        <p:spPr>
          <a:xfrm>
            <a:off x="8732520" y="2139696"/>
            <a:ext cx="2651760" cy="685800"/>
          </a:xfrm>
          <a:prstGeom prst="rect">
            <a:avLst/>
          </a:prstGeom>
          <a:noFill/>
          <a:ln/>
        </p:spPr>
        <p:txBody>
          <a:bodyPr wrap="square" lIns="0" tIns="0" rIns="0" bIns="0" rtlCol="0" anchor="ctr"/>
          <a:lstStyle/>
          <a:p>
            <a:pPr marL="0" indent="0">
              <a:buNone/>
            </a:pPr>
            <a:r>
              <a:rPr lang="en-US" sz="3800" b="1" dirty="0">
                <a:solidFill>
                  <a:srgbClr val="FFFFFF"/>
                </a:solidFill>
                <a:latin typeface="Arial" pitchFamily="34" charset="0"/>
                <a:ea typeface="Arial" pitchFamily="34" charset="-122"/>
                <a:cs typeface="Arial" pitchFamily="34" charset="-120"/>
              </a:rPr>
              <a:t>Oct 1, 2026</a:t>
            </a:r>
            <a:endParaRPr lang="en-US" sz="3800" dirty="0"/>
          </a:p>
        </p:txBody>
      </p:sp>
      <p:sp>
        <p:nvSpPr>
          <p:cNvPr id="9" name="Text 7"/>
          <p:cNvSpPr/>
          <p:nvPr/>
        </p:nvSpPr>
        <p:spPr>
          <a:xfrm>
            <a:off x="8732520" y="2880360"/>
            <a:ext cx="2560320" cy="502920"/>
          </a:xfrm>
          <a:prstGeom prst="rect">
            <a:avLst/>
          </a:prstGeom>
          <a:noFill/>
          <a:ln/>
        </p:spPr>
        <p:txBody>
          <a:bodyPr wrap="square" lIns="0" tIns="0" rIns="0" bIns="0" rtlCol="0" anchor="ctr"/>
          <a:lstStyle/>
          <a:p>
            <a:pPr marL="0" indent="0">
              <a:buNone/>
            </a:pPr>
            <a:r>
              <a:rPr lang="en-US" sz="1250" dirty="0">
                <a:solidFill>
                  <a:srgbClr val="CFE3F5"/>
                </a:solidFill>
                <a:latin typeface="Calibri" pitchFamily="34" charset="0"/>
                <a:ea typeface="Calibri" pitchFamily="34" charset="-122"/>
                <a:cs typeface="Calibri" pitchFamily="34" charset="-120"/>
              </a:rPr>
              <a:t>No transition period. No grace period.</a:t>
            </a:r>
            <a:endParaRPr lang="en-US" sz="1250" dirty="0"/>
          </a:p>
        </p:txBody>
      </p:sp>
      <p:sp>
        <p:nvSpPr>
          <p:cNvPr id="10" name="Shape 8"/>
          <p:cNvSpPr/>
          <p:nvPr/>
        </p:nvSpPr>
        <p:spPr>
          <a:xfrm>
            <a:off x="566928" y="4297680"/>
            <a:ext cx="512064" cy="512064"/>
          </a:xfrm>
          <a:prstGeom prst="ellipse">
            <a:avLst/>
          </a:prstGeom>
          <a:solidFill>
            <a:srgbClr val="1B9CD9"/>
          </a:solidFill>
          <a:ln/>
        </p:spPr>
        <p:txBody>
          <a:bodyPr/>
          <a:lstStyle/>
          <a:p>
            <a:endParaRPr lang="en-US"/>
          </a:p>
        </p:txBody>
      </p:sp>
      <p:pic>
        <p:nvPicPr>
          <p:cNvPr id="11" name="Image 0" descr="preencoded.png"/>
          <p:cNvPicPr>
            <a:picLocks noChangeAspect="1"/>
          </p:cNvPicPr>
          <p:nvPr/>
        </p:nvPicPr>
        <p:blipFill>
          <a:blip r:embed="rId3"/>
          <a:stretch>
            <a:fillRect/>
          </a:stretch>
        </p:blipFill>
        <p:spPr>
          <a:xfrm>
            <a:off x="705185" y="4435937"/>
            <a:ext cx="235549" cy="235549"/>
          </a:xfrm>
          <a:prstGeom prst="rect">
            <a:avLst/>
          </a:prstGeom>
        </p:spPr>
      </p:pic>
      <p:sp>
        <p:nvSpPr>
          <p:cNvPr id="12" name="Text 9"/>
          <p:cNvSpPr/>
          <p:nvPr/>
        </p:nvSpPr>
        <p:spPr>
          <a:xfrm>
            <a:off x="566928" y="4937760"/>
            <a:ext cx="3383280" cy="777240"/>
          </a:xfrm>
          <a:prstGeom prst="rect">
            <a:avLst/>
          </a:prstGeom>
          <a:noFill/>
          <a:ln/>
        </p:spPr>
        <p:txBody>
          <a:bodyPr wrap="square" lIns="0" tIns="0" rIns="0" bIns="0" rtlCol="0" anchor="t"/>
          <a:lstStyle/>
          <a:p>
            <a:pPr marL="0" indent="0">
              <a:buNone/>
            </a:pPr>
            <a:r>
              <a:rPr lang="en-US" sz="1300" dirty="0">
                <a:solidFill>
                  <a:srgbClr val="FFFFFF"/>
                </a:solidFill>
                <a:latin typeface="Calibri" pitchFamily="34" charset="0"/>
                <a:ea typeface="Calibri" pitchFamily="34" charset="-122"/>
                <a:cs typeface="Calibri" pitchFamily="34" charset="-120"/>
              </a:rPr>
              <a:t>Alberta becomes payor of last resort for drugs &amp; some EHC</a:t>
            </a:r>
            <a:endParaRPr lang="en-US" sz="1300" dirty="0"/>
          </a:p>
        </p:txBody>
      </p:sp>
      <p:sp>
        <p:nvSpPr>
          <p:cNvPr id="13" name="Shape 10"/>
          <p:cNvSpPr/>
          <p:nvPr/>
        </p:nvSpPr>
        <p:spPr>
          <a:xfrm>
            <a:off x="4334256" y="4297680"/>
            <a:ext cx="512064" cy="512064"/>
          </a:xfrm>
          <a:prstGeom prst="ellipse">
            <a:avLst/>
          </a:prstGeom>
          <a:solidFill>
            <a:srgbClr val="1B9CD9"/>
          </a:solidFill>
          <a:ln/>
        </p:spPr>
        <p:txBody>
          <a:bodyPr/>
          <a:lstStyle/>
          <a:p>
            <a:endParaRPr lang="en-US"/>
          </a:p>
        </p:txBody>
      </p:sp>
      <p:pic>
        <p:nvPicPr>
          <p:cNvPr id="14" name="Image 1" descr="preencoded.png"/>
          <p:cNvPicPr>
            <a:picLocks noChangeAspect="1"/>
          </p:cNvPicPr>
          <p:nvPr/>
        </p:nvPicPr>
        <p:blipFill>
          <a:blip r:embed="rId4"/>
          <a:stretch>
            <a:fillRect/>
          </a:stretch>
        </p:blipFill>
        <p:spPr>
          <a:xfrm>
            <a:off x="4472513" y="4435937"/>
            <a:ext cx="235549" cy="235549"/>
          </a:xfrm>
          <a:prstGeom prst="rect">
            <a:avLst/>
          </a:prstGeom>
        </p:spPr>
      </p:pic>
      <p:sp>
        <p:nvSpPr>
          <p:cNvPr id="15" name="Text 11"/>
          <p:cNvSpPr/>
          <p:nvPr/>
        </p:nvSpPr>
        <p:spPr>
          <a:xfrm>
            <a:off x="4334256" y="4937760"/>
            <a:ext cx="3383280" cy="777240"/>
          </a:xfrm>
          <a:prstGeom prst="rect">
            <a:avLst/>
          </a:prstGeom>
          <a:noFill/>
          <a:ln/>
        </p:spPr>
        <p:txBody>
          <a:bodyPr wrap="square" lIns="0" tIns="0" rIns="0" bIns="0" rtlCol="0" anchor="t"/>
          <a:lstStyle/>
          <a:p>
            <a:pPr marL="0" indent="0">
              <a:buNone/>
            </a:pPr>
            <a:r>
              <a:rPr lang="en-US" sz="1300" dirty="0">
                <a:solidFill>
                  <a:srgbClr val="FFFFFF"/>
                </a:solidFill>
                <a:latin typeface="Calibri" pitchFamily="34" charset="0"/>
                <a:ea typeface="Calibri" pitchFamily="34" charset="-122"/>
                <a:cs typeface="Calibri" pitchFamily="34" charset="-120"/>
              </a:rPr>
              <a:t>Age-65 terminations prohibited for active employees</a:t>
            </a:r>
            <a:endParaRPr lang="en-US" sz="1300" dirty="0"/>
          </a:p>
        </p:txBody>
      </p:sp>
      <p:sp>
        <p:nvSpPr>
          <p:cNvPr id="16" name="Shape 12"/>
          <p:cNvSpPr/>
          <p:nvPr/>
        </p:nvSpPr>
        <p:spPr>
          <a:xfrm>
            <a:off x="8101584" y="4297680"/>
            <a:ext cx="512064" cy="512064"/>
          </a:xfrm>
          <a:prstGeom prst="ellipse">
            <a:avLst/>
          </a:prstGeom>
          <a:solidFill>
            <a:srgbClr val="1B9CD9"/>
          </a:solidFill>
          <a:ln/>
        </p:spPr>
        <p:txBody>
          <a:bodyPr/>
          <a:lstStyle/>
          <a:p>
            <a:endParaRPr lang="en-US"/>
          </a:p>
        </p:txBody>
      </p:sp>
      <p:pic>
        <p:nvPicPr>
          <p:cNvPr id="17" name="Image 2" descr="preencoded.png"/>
          <p:cNvPicPr>
            <a:picLocks noChangeAspect="1"/>
          </p:cNvPicPr>
          <p:nvPr/>
        </p:nvPicPr>
        <p:blipFill>
          <a:blip r:embed="rId5"/>
          <a:stretch>
            <a:fillRect/>
          </a:stretch>
        </p:blipFill>
        <p:spPr>
          <a:xfrm>
            <a:off x="8239841" y="4435937"/>
            <a:ext cx="235549" cy="235549"/>
          </a:xfrm>
          <a:prstGeom prst="rect">
            <a:avLst/>
          </a:prstGeom>
        </p:spPr>
      </p:pic>
      <p:sp>
        <p:nvSpPr>
          <p:cNvPr id="18" name="Text 13"/>
          <p:cNvSpPr/>
          <p:nvPr/>
        </p:nvSpPr>
        <p:spPr>
          <a:xfrm>
            <a:off x="8101584" y="4937760"/>
            <a:ext cx="3383280" cy="777240"/>
          </a:xfrm>
          <a:prstGeom prst="rect">
            <a:avLst/>
          </a:prstGeom>
          <a:noFill/>
          <a:ln/>
        </p:spPr>
        <p:txBody>
          <a:bodyPr wrap="square" lIns="0" tIns="0" rIns="0" bIns="0" rtlCol="0" anchor="t"/>
          <a:lstStyle/>
          <a:p>
            <a:pPr marL="0" indent="0">
              <a:buNone/>
            </a:pPr>
            <a:r>
              <a:rPr lang="en-US" sz="1300" dirty="0">
                <a:solidFill>
                  <a:srgbClr val="FFFFFF"/>
                </a:solidFill>
                <a:latin typeface="Calibri" pitchFamily="34" charset="0"/>
                <a:ea typeface="Calibri" pitchFamily="34" charset="-122"/>
                <a:cs typeface="Calibri" pitchFamily="34" charset="-120"/>
              </a:rPr>
              <a:t>Carriers issuing blanket plan amendments now</a:t>
            </a:r>
            <a:endParaRPr lang="en-US" sz="1300" dirty="0"/>
          </a:p>
        </p:txBody>
      </p:sp>
      <p:sp>
        <p:nvSpPr>
          <p:cNvPr id="19" name="Text 14"/>
          <p:cNvSpPr/>
          <p:nvPr/>
        </p:nvSpPr>
        <p:spPr>
          <a:xfrm>
            <a:off x="566928" y="6263640"/>
            <a:ext cx="5486400" cy="274320"/>
          </a:xfrm>
          <a:prstGeom prst="rect">
            <a:avLst/>
          </a:prstGeom>
          <a:noFill/>
          <a:ln/>
        </p:spPr>
        <p:txBody>
          <a:bodyPr wrap="square" lIns="0" tIns="0" rIns="0" bIns="0" rtlCol="0" anchor="ctr"/>
          <a:lstStyle/>
          <a:p>
            <a:pPr marL="0" indent="0">
              <a:buNone/>
            </a:pPr>
            <a:r>
              <a:rPr lang="en-US" sz="1050" dirty="0">
                <a:solidFill>
                  <a:srgbClr val="8AA3C2"/>
                </a:solidFill>
                <a:latin typeface="Calibri" pitchFamily="34" charset="0"/>
                <a:ea typeface="Calibri" pitchFamily="34" charset="-122"/>
                <a:cs typeface="Calibri" pitchFamily="34" charset="-120"/>
              </a:rPr>
              <a:t>Smart Health Benefits Association</a:t>
            </a:r>
            <a:endParaRPr lang="en-US" sz="1050" dirty="0"/>
          </a:p>
        </p:txBody>
      </p:sp>
      <p:sp>
        <p:nvSpPr>
          <p:cNvPr id="20" name="Text 15"/>
          <p:cNvSpPr/>
          <p:nvPr/>
        </p:nvSpPr>
        <p:spPr>
          <a:xfrm>
            <a:off x="6583680" y="6263640"/>
            <a:ext cx="5029200" cy="274320"/>
          </a:xfrm>
          <a:prstGeom prst="rect">
            <a:avLst/>
          </a:prstGeom>
          <a:noFill/>
          <a:ln/>
        </p:spPr>
        <p:txBody>
          <a:bodyPr wrap="square" lIns="0" tIns="0" rIns="0" bIns="0" rtlCol="0" anchor="ctr"/>
          <a:lstStyle/>
          <a:p>
            <a:pPr marL="0" indent="0" algn="r">
              <a:buNone/>
            </a:pPr>
            <a:r>
              <a:rPr lang="en-US" sz="1050" dirty="0">
                <a:solidFill>
                  <a:srgbClr val="8AA3C2"/>
                </a:solidFill>
                <a:latin typeface="Calibri" pitchFamily="34" charset="0"/>
                <a:ea typeface="Calibri" pitchFamily="34" charset="-122"/>
                <a:cs typeface="Calibri" pitchFamily="34" charset="-120"/>
              </a:rPr>
              <a:t>Prepared for SHBA members and their plan sponsor clients</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84048"/>
            <a:ext cx="7315200" cy="274320"/>
          </a:xfrm>
          <a:prstGeom prst="rect">
            <a:avLst/>
          </a:prstGeom>
          <a:noFill/>
          <a:ln/>
        </p:spPr>
        <p:txBody>
          <a:bodyPr wrap="square" lIns="0" tIns="0" rIns="0" bIns="0" rtlCol="0" anchor="ctr"/>
          <a:lstStyle/>
          <a:p>
            <a:pPr marL="0" indent="0">
              <a:buNone/>
            </a:pPr>
            <a:r>
              <a:rPr lang="en-US" sz="1200" b="1" kern="0" spc="300" dirty="0">
                <a:solidFill>
                  <a:srgbClr val="1B9CD9"/>
                </a:solidFill>
                <a:latin typeface="Arial" pitchFamily="34" charset="0"/>
                <a:ea typeface="Arial" pitchFamily="34" charset="-122"/>
                <a:cs typeface="Arial" pitchFamily="34" charset="-120"/>
              </a:rPr>
              <a:t>THE LEGISLATION</a:t>
            </a:r>
            <a:endParaRPr lang="en-US" sz="1200" dirty="0"/>
          </a:p>
        </p:txBody>
      </p:sp>
      <p:sp>
        <p:nvSpPr>
          <p:cNvPr id="3" name="Text 1"/>
          <p:cNvSpPr/>
          <p:nvPr/>
        </p:nvSpPr>
        <p:spPr>
          <a:xfrm>
            <a:off x="566928" y="621792"/>
            <a:ext cx="11064240" cy="685800"/>
          </a:xfrm>
          <a:prstGeom prst="rect">
            <a:avLst/>
          </a:prstGeom>
          <a:noFill/>
          <a:ln/>
        </p:spPr>
        <p:txBody>
          <a:bodyPr wrap="square" lIns="0" tIns="0" rIns="0" bIns="0" rtlCol="0" anchor="ctr"/>
          <a:lstStyle/>
          <a:p>
            <a:pPr marL="0" indent="0">
              <a:buNone/>
            </a:pPr>
            <a:r>
              <a:rPr lang="en-US" sz="3300" b="1" dirty="0">
                <a:solidFill>
                  <a:srgbClr val="12305B"/>
                </a:solidFill>
                <a:latin typeface="Arial" pitchFamily="34" charset="0"/>
                <a:ea typeface="Arial" pitchFamily="34" charset="-122"/>
                <a:cs typeface="Arial" pitchFamily="34" charset="-120"/>
              </a:rPr>
              <a:t>Where things stand</a:t>
            </a:r>
            <a:endParaRPr lang="en-US" sz="3300" dirty="0"/>
          </a:p>
        </p:txBody>
      </p:sp>
      <p:sp>
        <p:nvSpPr>
          <p:cNvPr id="4" name="Shape 2"/>
          <p:cNvSpPr/>
          <p:nvPr/>
        </p:nvSpPr>
        <p:spPr>
          <a:xfrm>
            <a:off x="566928" y="1481328"/>
            <a:ext cx="6903720" cy="2212848"/>
          </a:xfrm>
          <a:prstGeom prst="roundRect">
            <a:avLst>
              <a:gd name="adj" fmla="val 4132"/>
            </a:avLst>
          </a:prstGeom>
          <a:solidFill>
            <a:srgbClr val="EAF4FB"/>
          </a:solidFill>
          <a:ln/>
        </p:spPr>
        <p:txBody>
          <a:bodyPr/>
          <a:lstStyle/>
          <a:p>
            <a:endParaRPr lang="en-US"/>
          </a:p>
        </p:txBody>
      </p:sp>
      <p:sp>
        <p:nvSpPr>
          <p:cNvPr id="5" name="Shape 3"/>
          <p:cNvSpPr/>
          <p:nvPr/>
        </p:nvSpPr>
        <p:spPr>
          <a:xfrm>
            <a:off x="868680" y="1773936"/>
            <a:ext cx="475488" cy="475488"/>
          </a:xfrm>
          <a:prstGeom prst="ellipse">
            <a:avLst/>
          </a:prstGeom>
          <a:solidFill>
            <a:srgbClr val="1B9CD9"/>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997062" y="1902318"/>
            <a:ext cx="218724" cy="218724"/>
          </a:xfrm>
          <a:prstGeom prst="rect">
            <a:avLst/>
          </a:prstGeom>
        </p:spPr>
      </p:pic>
      <p:sp>
        <p:nvSpPr>
          <p:cNvPr id="7" name="Text 4"/>
          <p:cNvSpPr/>
          <p:nvPr/>
        </p:nvSpPr>
        <p:spPr>
          <a:xfrm>
            <a:off x="1572768" y="1755648"/>
            <a:ext cx="5669280" cy="365760"/>
          </a:xfrm>
          <a:prstGeom prst="rect">
            <a:avLst/>
          </a:prstGeom>
          <a:noFill/>
          <a:ln/>
        </p:spPr>
        <p:txBody>
          <a:bodyPr wrap="square" lIns="0" tIns="0" rIns="0" bIns="0" rtlCol="0" anchor="ctr"/>
          <a:lstStyle/>
          <a:p>
            <a:pPr marL="0" indent="0">
              <a:buNone/>
            </a:pPr>
            <a:r>
              <a:rPr lang="en-US" sz="1650" b="1" dirty="0">
                <a:solidFill>
                  <a:srgbClr val="12305B"/>
                </a:solidFill>
                <a:latin typeface="Arial" pitchFamily="34" charset="0"/>
                <a:ea typeface="Arial" pitchFamily="34" charset="-122"/>
                <a:cs typeface="Arial" pitchFamily="34" charset="-120"/>
              </a:rPr>
              <a:t>Alberta becomes payor of last resort</a:t>
            </a:r>
            <a:endParaRPr lang="en-US" sz="1650" dirty="0"/>
          </a:p>
        </p:txBody>
      </p:sp>
      <p:sp>
        <p:nvSpPr>
          <p:cNvPr id="8" name="Text 5"/>
          <p:cNvSpPr/>
          <p:nvPr/>
        </p:nvSpPr>
        <p:spPr>
          <a:xfrm>
            <a:off x="1572768" y="2194560"/>
            <a:ext cx="5623560" cy="1371600"/>
          </a:xfrm>
          <a:prstGeom prst="rect">
            <a:avLst/>
          </a:prstGeom>
          <a:noFill/>
          <a:ln/>
        </p:spPr>
        <p:txBody>
          <a:bodyPr wrap="square" lIns="0" tIns="0" rIns="0" bIns="0" rtlCol="0" anchor="t"/>
          <a:lstStyle/>
          <a:p>
            <a:pPr marL="0" indent="0">
              <a:buNone/>
            </a:pPr>
            <a:r>
              <a:rPr lang="en-US" sz="1250" dirty="0">
                <a:solidFill>
                  <a:srgbClr val="1F2A38"/>
                </a:solidFill>
                <a:latin typeface="Calibri" pitchFamily="34" charset="0"/>
                <a:ea typeface="Calibri" pitchFamily="34" charset="-122"/>
                <a:cs typeface="Calibri" pitchFamily="34" charset="-120"/>
              </a:rPr>
              <a:t>From October 1, provincial programs (Non-Group Coverage, Coverage for Seniors) pay only after private coverage is applied. Employer plans become first payor for prescription drugs and some supplemental health claims — groups that historically leaned on Alberta Blue Cross non-group coverage for high-cost drugs will now pay those claims first.</a:t>
            </a:r>
            <a:endParaRPr lang="en-US" sz="1250" dirty="0"/>
          </a:p>
        </p:txBody>
      </p:sp>
      <p:sp>
        <p:nvSpPr>
          <p:cNvPr id="9" name="Shape 6"/>
          <p:cNvSpPr/>
          <p:nvPr/>
        </p:nvSpPr>
        <p:spPr>
          <a:xfrm>
            <a:off x="566928" y="3913632"/>
            <a:ext cx="6903720" cy="2212848"/>
          </a:xfrm>
          <a:prstGeom prst="roundRect">
            <a:avLst>
              <a:gd name="adj" fmla="val 4132"/>
            </a:avLst>
          </a:prstGeom>
          <a:solidFill>
            <a:srgbClr val="EAF4FB"/>
          </a:solidFill>
          <a:ln/>
        </p:spPr>
        <p:txBody>
          <a:bodyPr/>
          <a:lstStyle/>
          <a:p>
            <a:endParaRPr lang="en-US"/>
          </a:p>
        </p:txBody>
      </p:sp>
      <p:sp>
        <p:nvSpPr>
          <p:cNvPr id="10" name="Shape 7"/>
          <p:cNvSpPr/>
          <p:nvPr/>
        </p:nvSpPr>
        <p:spPr>
          <a:xfrm>
            <a:off x="868680" y="4206240"/>
            <a:ext cx="475488" cy="475488"/>
          </a:xfrm>
          <a:prstGeom prst="ellipse">
            <a:avLst/>
          </a:prstGeom>
          <a:solidFill>
            <a:srgbClr val="1B9CD9"/>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997062" y="4334622"/>
            <a:ext cx="218724" cy="218724"/>
          </a:xfrm>
          <a:prstGeom prst="rect">
            <a:avLst/>
          </a:prstGeom>
        </p:spPr>
      </p:pic>
      <p:sp>
        <p:nvSpPr>
          <p:cNvPr id="12" name="Text 8"/>
          <p:cNvSpPr/>
          <p:nvPr/>
        </p:nvSpPr>
        <p:spPr>
          <a:xfrm>
            <a:off x="1572768" y="4187952"/>
            <a:ext cx="5669280" cy="365760"/>
          </a:xfrm>
          <a:prstGeom prst="rect">
            <a:avLst/>
          </a:prstGeom>
          <a:noFill/>
          <a:ln/>
        </p:spPr>
        <p:txBody>
          <a:bodyPr wrap="square" lIns="0" tIns="0" rIns="0" bIns="0" rtlCol="0" anchor="ctr"/>
          <a:lstStyle/>
          <a:p>
            <a:pPr marL="0" indent="0">
              <a:buNone/>
            </a:pPr>
            <a:r>
              <a:rPr lang="en-US" sz="1650" b="1" dirty="0">
                <a:solidFill>
                  <a:srgbClr val="12305B"/>
                </a:solidFill>
                <a:latin typeface="Arial" pitchFamily="34" charset="0"/>
                <a:ea typeface="Arial" pitchFamily="34" charset="-122"/>
                <a:cs typeface="Arial" pitchFamily="34" charset="-120"/>
              </a:rPr>
              <a:t>No age-based reductions / terminations for active employees</a:t>
            </a:r>
            <a:endParaRPr lang="en-US" sz="1650" dirty="0"/>
          </a:p>
        </p:txBody>
      </p:sp>
      <p:sp>
        <p:nvSpPr>
          <p:cNvPr id="13" name="Text 9"/>
          <p:cNvSpPr/>
          <p:nvPr/>
        </p:nvSpPr>
        <p:spPr>
          <a:xfrm>
            <a:off x="1572768" y="4626864"/>
            <a:ext cx="5623560" cy="1371600"/>
          </a:xfrm>
          <a:prstGeom prst="rect">
            <a:avLst/>
          </a:prstGeom>
          <a:noFill/>
          <a:ln/>
        </p:spPr>
        <p:txBody>
          <a:bodyPr wrap="square" lIns="0" tIns="0" rIns="0" bIns="0" rtlCol="0" anchor="t"/>
          <a:lstStyle/>
          <a:p>
            <a:pPr marL="0" indent="0">
              <a:buNone/>
            </a:pPr>
            <a:r>
              <a:rPr lang="en-US" sz="1250" dirty="0">
                <a:solidFill>
                  <a:srgbClr val="1F2A38"/>
                </a:solidFill>
                <a:latin typeface="Calibri" pitchFamily="34" charset="0"/>
                <a:ea typeface="Calibri" pitchFamily="34" charset="-122"/>
                <a:cs typeface="Calibri" pitchFamily="34" charset="-120"/>
              </a:rPr>
              <a:t>Plans can no longer reduce, restrict, modify or terminate drug or extended health coverage for actively working employees solely because they turn 65. Age limits on EHC for actives must be removed. Plan design otherwise remains the sponsor's choice — restricted formularies, maximums and cost sharing can stay, as long as they don't vary by age.</a:t>
            </a:r>
            <a:endParaRPr lang="en-US" sz="1250" dirty="0"/>
          </a:p>
        </p:txBody>
      </p:sp>
      <p:sp>
        <p:nvSpPr>
          <p:cNvPr id="14" name="Shape 10"/>
          <p:cNvSpPr/>
          <p:nvPr/>
        </p:nvSpPr>
        <p:spPr>
          <a:xfrm>
            <a:off x="7772400" y="1481328"/>
            <a:ext cx="3840480" cy="4645152"/>
          </a:xfrm>
          <a:prstGeom prst="roundRect">
            <a:avLst>
              <a:gd name="adj" fmla="val 2381"/>
            </a:avLst>
          </a:prstGeom>
          <a:solidFill>
            <a:srgbClr val="12305B"/>
          </a:solidFill>
          <a:ln/>
        </p:spPr>
        <p:txBody>
          <a:bodyPr/>
          <a:lstStyle/>
          <a:p>
            <a:endParaRPr lang="en-US"/>
          </a:p>
        </p:txBody>
      </p:sp>
      <p:sp>
        <p:nvSpPr>
          <p:cNvPr id="15" name="Text 11"/>
          <p:cNvSpPr/>
          <p:nvPr/>
        </p:nvSpPr>
        <p:spPr>
          <a:xfrm>
            <a:off x="8092440" y="1773936"/>
            <a:ext cx="3200400" cy="347472"/>
          </a:xfrm>
          <a:prstGeom prst="rect">
            <a:avLst/>
          </a:prstGeom>
          <a:noFill/>
          <a:ln/>
        </p:spPr>
        <p:txBody>
          <a:bodyPr wrap="square" lIns="0" tIns="0" rIns="0" bIns="0" rtlCol="0" anchor="ctr"/>
          <a:lstStyle/>
          <a:p>
            <a:pPr marL="0" indent="0">
              <a:buNone/>
            </a:pPr>
            <a:r>
              <a:rPr lang="en-US" sz="1650" b="1" dirty="0">
                <a:solidFill>
                  <a:srgbClr val="FFFFFF"/>
                </a:solidFill>
                <a:latin typeface="Arial" pitchFamily="34" charset="0"/>
                <a:ea typeface="Arial" pitchFamily="34" charset="-122"/>
                <a:cs typeface="Arial" pitchFamily="34" charset="-120"/>
              </a:rPr>
              <a:t>The ground rules</a:t>
            </a:r>
            <a:endParaRPr lang="en-US" sz="1650" dirty="0"/>
          </a:p>
        </p:txBody>
      </p:sp>
      <p:sp>
        <p:nvSpPr>
          <p:cNvPr id="16" name="Text 12"/>
          <p:cNvSpPr/>
          <p:nvPr/>
        </p:nvSpPr>
        <p:spPr>
          <a:xfrm>
            <a:off x="8092440" y="2212848"/>
            <a:ext cx="3246120" cy="3749040"/>
          </a:xfrm>
          <a:prstGeom prst="rect">
            <a:avLst/>
          </a:prstGeom>
          <a:noFill/>
          <a:ln/>
        </p:spPr>
        <p:txBody>
          <a:bodyPr wrap="square" lIns="0" tIns="0" rIns="0" bIns="0" rtlCol="0" anchor="t"/>
          <a:lstStyle/>
          <a:p>
            <a:pPr marL="152400" indent="-152400">
              <a:spcAft>
                <a:spcPts val="1000"/>
              </a:spcAft>
              <a:buSzPct val="100000"/>
              <a:buChar char="•"/>
            </a:pPr>
            <a:r>
              <a:rPr lang="en-US" sz="1200" dirty="0">
                <a:solidFill>
                  <a:srgbClr val="E4EEF9"/>
                </a:solidFill>
                <a:latin typeface="Calibri" pitchFamily="34" charset="0"/>
                <a:ea typeface="Calibri" pitchFamily="34" charset="-122"/>
                <a:cs typeface="Calibri" pitchFamily="34" charset="-120"/>
              </a:rPr>
              <a:t>Hard effective date of </a:t>
            </a:r>
            <a:r>
              <a:rPr lang="en-US" sz="1200" b="1" dirty="0">
                <a:solidFill>
                  <a:srgbClr val="E4EEF9"/>
                </a:solidFill>
                <a:latin typeface="Calibri" pitchFamily="34" charset="0"/>
                <a:ea typeface="Calibri" pitchFamily="34" charset="-122"/>
                <a:cs typeface="Calibri" pitchFamily="34" charset="-120"/>
              </a:rPr>
              <a:t>October 1, 2026 </a:t>
            </a:r>
            <a:r>
              <a:rPr lang="en-US" sz="1200" dirty="0">
                <a:solidFill>
                  <a:srgbClr val="E4EEF9"/>
                </a:solidFill>
                <a:latin typeface="Calibri" pitchFamily="34" charset="0"/>
                <a:ea typeface="Calibri" pitchFamily="34" charset="-122"/>
                <a:cs typeface="Calibri" pitchFamily="34" charset="-120"/>
              </a:rPr>
              <a:t>— no transition or grace period for non-compliant plans</a:t>
            </a:r>
            <a:endParaRPr lang="en-US" sz="1200" dirty="0"/>
          </a:p>
          <a:p>
            <a:pPr marL="152400" indent="-152400">
              <a:spcAft>
                <a:spcPts val="1000"/>
              </a:spcAft>
              <a:buSzPct val="100000"/>
              <a:buChar char="•"/>
            </a:pPr>
            <a:r>
              <a:rPr lang="en-US" sz="1200" dirty="0">
                <a:solidFill>
                  <a:srgbClr val="E4EEF9"/>
                </a:solidFill>
                <a:latin typeface="Calibri" pitchFamily="34" charset="0"/>
                <a:ea typeface="Calibri" pitchFamily="34" charset="-122"/>
                <a:cs typeface="Calibri" pitchFamily="34" charset="-120"/>
              </a:rPr>
              <a:t>No retroactivity for claims before the effective date</a:t>
            </a:r>
            <a:endParaRPr lang="en-US" sz="1200" dirty="0"/>
          </a:p>
          <a:p>
            <a:pPr marL="152400" indent="-152400">
              <a:spcAft>
                <a:spcPts val="1000"/>
              </a:spcAft>
              <a:buSzPct val="100000"/>
              <a:buChar char="•"/>
            </a:pPr>
            <a:r>
              <a:rPr lang="en-US" sz="1200" dirty="0">
                <a:solidFill>
                  <a:srgbClr val="E4EEF9"/>
                </a:solidFill>
                <a:latin typeface="Calibri" pitchFamily="34" charset="0"/>
                <a:ea typeface="Calibri" pitchFamily="34" charset="-122"/>
                <a:cs typeface="Calibri" pitchFamily="34" charset="-120"/>
              </a:rPr>
              <a:t>Applies to employees who reside in Alberta, even where the employer is headquartered elsewhere</a:t>
            </a:r>
            <a:endParaRPr lang="en-US" sz="1200" dirty="0"/>
          </a:p>
          <a:p>
            <a:pPr marL="152400" indent="-152400">
              <a:spcAft>
                <a:spcPts val="1000"/>
              </a:spcAft>
              <a:buSzPct val="100000"/>
              <a:buChar char="•"/>
            </a:pPr>
            <a:r>
              <a:rPr lang="en-US" sz="1200" dirty="0">
                <a:solidFill>
                  <a:srgbClr val="E4EEF9"/>
                </a:solidFill>
                <a:latin typeface="Calibri" pitchFamily="34" charset="0"/>
                <a:ea typeface="Calibri" pitchFamily="34" charset="-122"/>
                <a:cs typeface="Calibri" pitchFamily="34" charset="-120"/>
              </a:rPr>
              <a:t>Some benefits coverage can still vary or terminate by age e.g., out of country travel</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121C8-1722-F792-0DA2-B2429D6E5C1B}"/>
            </a:ext>
          </a:extLst>
        </p:cNvPr>
        <p:cNvGrpSpPr/>
        <p:nvPr/>
      </p:nvGrpSpPr>
      <p:grpSpPr>
        <a:xfrm>
          <a:off x="0" y="0"/>
          <a:ext cx="0" cy="0"/>
          <a:chOff x="0" y="0"/>
          <a:chExt cx="0" cy="0"/>
        </a:xfrm>
      </p:grpSpPr>
      <p:sp>
        <p:nvSpPr>
          <p:cNvPr id="22" name="Shape 10">
            <a:extLst>
              <a:ext uri="{FF2B5EF4-FFF2-40B4-BE49-F238E27FC236}">
                <a16:creationId xmlns:a16="http://schemas.microsoft.com/office/drawing/2014/main" id="{6DF59ED3-75A4-C0AE-8FE1-F112989ED354}"/>
              </a:ext>
            </a:extLst>
          </p:cNvPr>
          <p:cNvSpPr/>
          <p:nvPr/>
        </p:nvSpPr>
        <p:spPr>
          <a:xfrm>
            <a:off x="6648013" y="2019295"/>
            <a:ext cx="4561662" cy="4472211"/>
          </a:xfrm>
          <a:prstGeom prst="roundRect">
            <a:avLst>
              <a:gd name="adj" fmla="val 3270"/>
            </a:avLst>
          </a:prstGeom>
          <a:solidFill>
            <a:srgbClr val="12305B"/>
          </a:solidFill>
          <a:ln/>
        </p:spPr>
        <p:txBody>
          <a:bodyPr/>
          <a:lstStyle/>
          <a:p>
            <a:endParaRPr lang="en-US"/>
          </a:p>
        </p:txBody>
      </p:sp>
      <p:sp>
        <p:nvSpPr>
          <p:cNvPr id="20" name="Shape 2">
            <a:extLst>
              <a:ext uri="{FF2B5EF4-FFF2-40B4-BE49-F238E27FC236}">
                <a16:creationId xmlns:a16="http://schemas.microsoft.com/office/drawing/2014/main" id="{289405E5-E5EC-2F57-18B9-28E3FB9C9EEA}"/>
              </a:ext>
            </a:extLst>
          </p:cNvPr>
          <p:cNvSpPr/>
          <p:nvPr/>
        </p:nvSpPr>
        <p:spPr>
          <a:xfrm>
            <a:off x="894915" y="2019295"/>
            <a:ext cx="4561663" cy="4472211"/>
          </a:xfrm>
          <a:prstGeom prst="roundRect">
            <a:avLst>
              <a:gd name="adj" fmla="val 4132"/>
            </a:avLst>
          </a:prstGeom>
          <a:solidFill>
            <a:srgbClr val="EAF4FB"/>
          </a:solidFill>
          <a:ln/>
        </p:spPr>
        <p:txBody>
          <a:bodyPr/>
          <a:lstStyle/>
          <a:p>
            <a:endParaRPr lang="en-US"/>
          </a:p>
        </p:txBody>
      </p:sp>
      <p:sp>
        <p:nvSpPr>
          <p:cNvPr id="2" name="Text 0">
            <a:extLst>
              <a:ext uri="{FF2B5EF4-FFF2-40B4-BE49-F238E27FC236}">
                <a16:creationId xmlns:a16="http://schemas.microsoft.com/office/drawing/2014/main" id="{EBDED3F6-2429-5111-7DF7-EDAD722C07E1}"/>
              </a:ext>
            </a:extLst>
          </p:cNvPr>
          <p:cNvSpPr/>
          <p:nvPr/>
        </p:nvSpPr>
        <p:spPr>
          <a:xfrm>
            <a:off x="566928" y="384048"/>
            <a:ext cx="7315200" cy="274320"/>
          </a:xfrm>
          <a:prstGeom prst="rect">
            <a:avLst/>
          </a:prstGeom>
          <a:noFill/>
          <a:ln/>
        </p:spPr>
        <p:txBody>
          <a:bodyPr wrap="square" lIns="0" tIns="0" rIns="0" bIns="0" rtlCol="0" anchor="ctr"/>
          <a:lstStyle/>
          <a:p>
            <a:pPr marL="0" indent="0">
              <a:buNone/>
            </a:pPr>
            <a:r>
              <a:rPr lang="en-US" sz="1200" b="1" kern="0" spc="300" dirty="0">
                <a:solidFill>
                  <a:srgbClr val="1B9CD9"/>
                </a:solidFill>
                <a:latin typeface="Arial" pitchFamily="34" charset="0"/>
                <a:ea typeface="Arial" pitchFamily="34" charset="-122"/>
                <a:cs typeface="Arial" pitchFamily="34" charset="-120"/>
              </a:rPr>
              <a:t>THE LEGISLATION</a:t>
            </a:r>
            <a:endParaRPr lang="en-US" sz="1200" dirty="0"/>
          </a:p>
        </p:txBody>
      </p:sp>
      <p:sp>
        <p:nvSpPr>
          <p:cNvPr id="3" name="Text 1">
            <a:extLst>
              <a:ext uri="{FF2B5EF4-FFF2-40B4-BE49-F238E27FC236}">
                <a16:creationId xmlns:a16="http://schemas.microsoft.com/office/drawing/2014/main" id="{934695E7-9907-EA3F-1C0D-99022186938D}"/>
              </a:ext>
            </a:extLst>
          </p:cNvPr>
          <p:cNvSpPr/>
          <p:nvPr/>
        </p:nvSpPr>
        <p:spPr>
          <a:xfrm>
            <a:off x="566928" y="621792"/>
            <a:ext cx="11064240" cy="685800"/>
          </a:xfrm>
          <a:prstGeom prst="rect">
            <a:avLst/>
          </a:prstGeom>
          <a:noFill/>
          <a:ln/>
        </p:spPr>
        <p:txBody>
          <a:bodyPr wrap="square" lIns="0" tIns="0" rIns="0" bIns="0" rtlCol="0" anchor="ctr"/>
          <a:lstStyle/>
          <a:p>
            <a:pPr marL="0" indent="0">
              <a:buNone/>
            </a:pPr>
            <a:r>
              <a:rPr lang="en-US" sz="3300" b="1" dirty="0">
                <a:solidFill>
                  <a:srgbClr val="12305B"/>
                </a:solidFill>
                <a:latin typeface="Arial" pitchFamily="34" charset="0"/>
                <a:ea typeface="Arial" pitchFamily="34" charset="-122"/>
                <a:cs typeface="Arial" pitchFamily="34" charset="-120"/>
              </a:rPr>
              <a:t>Impacted Benefits</a:t>
            </a:r>
            <a:endParaRPr lang="en-US" sz="3300" dirty="0"/>
          </a:p>
        </p:txBody>
      </p:sp>
      <p:sp>
        <p:nvSpPr>
          <p:cNvPr id="18" name="TextBox 17">
            <a:extLst>
              <a:ext uri="{FF2B5EF4-FFF2-40B4-BE49-F238E27FC236}">
                <a16:creationId xmlns:a16="http://schemas.microsoft.com/office/drawing/2014/main" id="{32563833-C916-F056-F03F-F25578E7540C}"/>
              </a:ext>
            </a:extLst>
          </p:cNvPr>
          <p:cNvSpPr txBox="1"/>
          <p:nvPr/>
        </p:nvSpPr>
        <p:spPr>
          <a:xfrm>
            <a:off x="1073819" y="2101926"/>
            <a:ext cx="4154159" cy="4247317"/>
          </a:xfrm>
          <a:prstGeom prst="rect">
            <a:avLst/>
          </a:prstGeom>
          <a:noFill/>
          <a:ln>
            <a:noFill/>
          </a:ln>
        </p:spPr>
        <p:txBody>
          <a:bodyPr wrap="square" rtlCol="0">
            <a:spAutoFit/>
          </a:bodyPr>
          <a:lstStyle/>
          <a:p>
            <a:r>
              <a:rPr lang="en-US" b="1" dirty="0"/>
              <a:t>What’s Included</a:t>
            </a:r>
          </a:p>
          <a:p>
            <a:endParaRPr lang="en-US" dirty="0"/>
          </a:p>
          <a:p>
            <a:pPr marL="285750" lvl="0" indent="-285750">
              <a:buFont typeface="Arial" panose="020B0604020202020204" pitchFamily="34" charset="0"/>
              <a:buChar char="•"/>
            </a:pPr>
            <a:r>
              <a:rPr lang="en-CA" dirty="0"/>
              <a:t>Land ambulance</a:t>
            </a:r>
          </a:p>
          <a:p>
            <a:pPr marL="285750" lvl="0" indent="-285750">
              <a:buFont typeface="Arial" panose="020B0604020202020204" pitchFamily="34" charset="0"/>
              <a:buChar char="•"/>
            </a:pPr>
            <a:endParaRPr lang="en-CA" dirty="0"/>
          </a:p>
          <a:p>
            <a:pPr marL="285750" lvl="0" indent="-285750">
              <a:buFont typeface="Arial" panose="020B0604020202020204" pitchFamily="34" charset="0"/>
              <a:buChar char="•"/>
            </a:pPr>
            <a:r>
              <a:rPr lang="en-CA" dirty="0"/>
              <a:t>Clinical psychology</a:t>
            </a:r>
          </a:p>
          <a:p>
            <a:pPr marL="285750" lvl="0" indent="-285750">
              <a:buFont typeface="Arial" panose="020B0604020202020204" pitchFamily="34" charset="0"/>
              <a:buChar char="•"/>
            </a:pPr>
            <a:endParaRPr lang="en-CA" dirty="0"/>
          </a:p>
          <a:p>
            <a:pPr marL="285750" lvl="0" indent="-285750">
              <a:buFont typeface="Arial" panose="020B0604020202020204" pitchFamily="34" charset="0"/>
              <a:buChar char="•"/>
            </a:pPr>
            <a:r>
              <a:rPr lang="en-CA" dirty="0"/>
              <a:t>Home nursing care</a:t>
            </a:r>
          </a:p>
          <a:p>
            <a:pPr marL="285750" lvl="0" indent="-285750">
              <a:buFont typeface="Arial" panose="020B0604020202020204" pitchFamily="34" charset="0"/>
              <a:buChar char="•"/>
            </a:pPr>
            <a:endParaRPr lang="en-CA" dirty="0"/>
          </a:p>
          <a:p>
            <a:pPr marL="285750" lvl="0" indent="-285750">
              <a:buFont typeface="Arial" panose="020B0604020202020204" pitchFamily="34" charset="0"/>
              <a:buChar char="•"/>
            </a:pPr>
            <a:r>
              <a:rPr lang="en-CA" dirty="0"/>
              <a:t>Chiropractic</a:t>
            </a:r>
          </a:p>
          <a:p>
            <a:pPr marL="285750" lvl="0" indent="-285750">
              <a:buFont typeface="Arial" panose="020B0604020202020204" pitchFamily="34" charset="0"/>
              <a:buChar char="•"/>
            </a:pPr>
            <a:endParaRPr lang="en-CA" dirty="0"/>
          </a:p>
          <a:p>
            <a:pPr marL="285750" lvl="0" indent="-285750">
              <a:buFont typeface="Arial" panose="020B0604020202020204" pitchFamily="34" charset="0"/>
              <a:buChar char="•"/>
            </a:pPr>
            <a:r>
              <a:rPr lang="en-CA" dirty="0"/>
              <a:t>Prosthetics and orthotics</a:t>
            </a:r>
          </a:p>
          <a:p>
            <a:pPr marL="285750" lvl="0" indent="-285750">
              <a:buFont typeface="Arial" panose="020B0604020202020204" pitchFamily="34" charset="0"/>
              <a:buChar char="•"/>
            </a:pPr>
            <a:endParaRPr lang="en-CA" dirty="0"/>
          </a:p>
          <a:p>
            <a:pPr marL="285750" lvl="0" indent="-285750">
              <a:buFont typeface="Arial" panose="020B0604020202020204" pitchFamily="34" charset="0"/>
              <a:buChar char="•"/>
            </a:pPr>
            <a:r>
              <a:rPr lang="en-CA" dirty="0"/>
              <a:t>Mastectomy prostheses</a:t>
            </a:r>
          </a:p>
          <a:p>
            <a:pPr marL="285750" lvl="0" indent="-285750">
              <a:buFont typeface="Arial" panose="020B0604020202020204" pitchFamily="34" charset="0"/>
              <a:buChar char="•"/>
            </a:pPr>
            <a:endParaRPr lang="en-CA" dirty="0"/>
          </a:p>
          <a:p>
            <a:pPr marL="285750" lvl="0" indent="-285750">
              <a:buFont typeface="Arial" panose="020B0604020202020204" pitchFamily="34" charset="0"/>
              <a:buChar char="•"/>
            </a:pPr>
            <a:r>
              <a:rPr lang="en-CA" dirty="0"/>
              <a:t>Hospital accommodation</a:t>
            </a:r>
            <a:endParaRPr lang="en-US" dirty="0"/>
          </a:p>
        </p:txBody>
      </p:sp>
      <p:sp>
        <p:nvSpPr>
          <p:cNvPr id="19" name="TextBox 18">
            <a:extLst>
              <a:ext uri="{FF2B5EF4-FFF2-40B4-BE49-F238E27FC236}">
                <a16:creationId xmlns:a16="http://schemas.microsoft.com/office/drawing/2014/main" id="{04107677-0154-C9FC-585A-42E3AADFEA34}"/>
              </a:ext>
            </a:extLst>
          </p:cNvPr>
          <p:cNvSpPr txBox="1"/>
          <p:nvPr/>
        </p:nvSpPr>
        <p:spPr>
          <a:xfrm>
            <a:off x="6851765" y="2131743"/>
            <a:ext cx="4154159" cy="4247317"/>
          </a:xfrm>
          <a:prstGeom prst="rect">
            <a:avLst/>
          </a:prstGeom>
          <a:noFill/>
          <a:ln>
            <a:noFill/>
          </a:ln>
        </p:spPr>
        <p:txBody>
          <a:bodyPr wrap="square" rtlCol="0">
            <a:spAutoFit/>
          </a:bodyPr>
          <a:lstStyle/>
          <a:p>
            <a:r>
              <a:rPr lang="en-US" b="1" dirty="0">
                <a:solidFill>
                  <a:schemeClr val="bg1"/>
                </a:solidFill>
              </a:rPr>
              <a:t>What’s Excluded</a:t>
            </a:r>
          </a:p>
          <a:p>
            <a:endParaRPr lang="en-US" dirty="0">
              <a:solidFill>
                <a:schemeClr val="bg1"/>
              </a:solidFill>
            </a:endParaRPr>
          </a:p>
          <a:p>
            <a:pPr marL="285750" lvl="0" indent="-285750">
              <a:buFont typeface="Arial" panose="020B0604020202020204" pitchFamily="34" charset="0"/>
              <a:buChar char="•"/>
            </a:pPr>
            <a:r>
              <a:rPr lang="en-CA" dirty="0">
                <a:solidFill>
                  <a:schemeClr val="bg1"/>
                </a:solidFill>
              </a:rPr>
              <a:t>Dental insurance</a:t>
            </a:r>
          </a:p>
          <a:p>
            <a:pPr marL="285750" lvl="0" indent="-285750">
              <a:buFont typeface="Arial" panose="020B0604020202020204" pitchFamily="34" charset="0"/>
              <a:buChar char="•"/>
            </a:pPr>
            <a:endParaRPr lang="en-CA" dirty="0">
              <a:solidFill>
                <a:schemeClr val="bg1"/>
              </a:solidFill>
            </a:endParaRPr>
          </a:p>
          <a:p>
            <a:pPr marL="285750" lvl="0" indent="-285750">
              <a:buFont typeface="Arial" panose="020B0604020202020204" pitchFamily="34" charset="0"/>
              <a:buChar char="•"/>
            </a:pPr>
            <a:r>
              <a:rPr lang="en-CA" dirty="0">
                <a:solidFill>
                  <a:schemeClr val="bg1"/>
                </a:solidFill>
              </a:rPr>
              <a:t>Life insurance</a:t>
            </a:r>
          </a:p>
          <a:p>
            <a:pPr marL="285750" lvl="0" indent="-285750">
              <a:buFont typeface="Arial" panose="020B0604020202020204" pitchFamily="34" charset="0"/>
              <a:buChar char="•"/>
            </a:pPr>
            <a:endParaRPr lang="en-CA" dirty="0">
              <a:solidFill>
                <a:schemeClr val="bg1"/>
              </a:solidFill>
            </a:endParaRPr>
          </a:p>
          <a:p>
            <a:pPr marL="285750" lvl="0" indent="-285750">
              <a:buFont typeface="Arial" panose="020B0604020202020204" pitchFamily="34" charset="0"/>
              <a:buChar char="•"/>
            </a:pPr>
            <a:r>
              <a:rPr lang="en-CA" dirty="0">
                <a:solidFill>
                  <a:schemeClr val="bg1"/>
                </a:solidFill>
              </a:rPr>
              <a:t>Disability insurance</a:t>
            </a:r>
          </a:p>
          <a:p>
            <a:pPr marL="285750" lvl="0" indent="-285750">
              <a:buFont typeface="Arial" panose="020B0604020202020204" pitchFamily="34" charset="0"/>
              <a:buChar char="•"/>
            </a:pPr>
            <a:endParaRPr lang="en-CA" dirty="0">
              <a:solidFill>
                <a:schemeClr val="bg1"/>
              </a:solidFill>
            </a:endParaRPr>
          </a:p>
          <a:p>
            <a:pPr marL="285750" lvl="0" indent="-285750">
              <a:buFont typeface="Arial" panose="020B0604020202020204" pitchFamily="34" charset="0"/>
              <a:buChar char="•"/>
            </a:pPr>
            <a:r>
              <a:rPr lang="en-CA" dirty="0">
                <a:solidFill>
                  <a:schemeClr val="bg1"/>
                </a:solidFill>
              </a:rPr>
              <a:t>Travel insurance</a:t>
            </a:r>
          </a:p>
          <a:p>
            <a:pPr marL="285750" lvl="0" indent="-285750">
              <a:buFont typeface="Arial" panose="020B0604020202020204" pitchFamily="34" charset="0"/>
              <a:buChar char="•"/>
            </a:pPr>
            <a:endParaRPr lang="en-CA" dirty="0">
              <a:solidFill>
                <a:schemeClr val="bg1"/>
              </a:solidFill>
            </a:endParaRPr>
          </a:p>
          <a:p>
            <a:pPr marL="285750" lvl="0" indent="-285750">
              <a:buFont typeface="Arial" panose="020B0604020202020204" pitchFamily="34" charset="0"/>
              <a:buChar char="•"/>
            </a:pPr>
            <a:r>
              <a:rPr lang="en-CA" dirty="0">
                <a:solidFill>
                  <a:schemeClr val="bg1"/>
                </a:solidFill>
              </a:rPr>
              <a:t>Healthcare Spending Accounts (HCSA)</a:t>
            </a:r>
          </a:p>
          <a:p>
            <a:pPr marL="285750" lvl="0" indent="-285750">
              <a:buFont typeface="Arial" panose="020B0604020202020204" pitchFamily="34" charset="0"/>
              <a:buChar char="•"/>
            </a:pPr>
            <a:endParaRPr lang="en-CA" dirty="0">
              <a:solidFill>
                <a:schemeClr val="bg1"/>
              </a:solidFill>
            </a:endParaRPr>
          </a:p>
          <a:p>
            <a:pPr marL="285750" lvl="0" indent="-285750">
              <a:buFont typeface="Arial" panose="020B0604020202020204" pitchFamily="34" charset="0"/>
              <a:buChar char="•"/>
            </a:pPr>
            <a:endParaRPr lang="en-CA" dirty="0"/>
          </a:p>
          <a:p>
            <a:pPr marL="285750" lvl="0" indent="-285750">
              <a:buFont typeface="Arial" panose="020B0604020202020204" pitchFamily="34" charset="0"/>
              <a:buChar char="•"/>
            </a:pPr>
            <a:endParaRPr lang="en-CA" dirty="0"/>
          </a:p>
          <a:p>
            <a:endParaRPr lang="en-US" dirty="0"/>
          </a:p>
        </p:txBody>
      </p:sp>
      <p:sp>
        <p:nvSpPr>
          <p:cNvPr id="23" name="TextBox 22">
            <a:extLst>
              <a:ext uri="{FF2B5EF4-FFF2-40B4-BE49-F238E27FC236}">
                <a16:creationId xmlns:a16="http://schemas.microsoft.com/office/drawing/2014/main" id="{E415D2A0-7602-4E80-34A8-2A06358AC5B0}"/>
              </a:ext>
            </a:extLst>
          </p:cNvPr>
          <p:cNvSpPr txBox="1"/>
          <p:nvPr/>
        </p:nvSpPr>
        <p:spPr>
          <a:xfrm>
            <a:off x="805072" y="1391479"/>
            <a:ext cx="9412354" cy="369332"/>
          </a:xfrm>
          <a:prstGeom prst="rect">
            <a:avLst/>
          </a:prstGeom>
          <a:noFill/>
        </p:spPr>
        <p:txBody>
          <a:bodyPr wrap="square" rtlCol="0">
            <a:spAutoFit/>
          </a:bodyPr>
          <a:lstStyle/>
          <a:p>
            <a:r>
              <a:rPr lang="en-US" dirty="0"/>
              <a:t>Payer of last resort and age-based protection provisions apply as follows for </a:t>
            </a:r>
            <a:r>
              <a:rPr lang="en-US" b="1" i="1" dirty="0"/>
              <a:t>all</a:t>
            </a:r>
            <a:r>
              <a:rPr lang="en-US" dirty="0"/>
              <a:t> </a:t>
            </a:r>
            <a:r>
              <a:rPr lang="en-US" b="1" i="1" dirty="0"/>
              <a:t>active</a:t>
            </a:r>
            <a:r>
              <a:rPr lang="en-US" dirty="0"/>
              <a:t> employees:</a:t>
            </a:r>
          </a:p>
        </p:txBody>
      </p:sp>
    </p:spTree>
    <p:extLst>
      <p:ext uri="{BB962C8B-B14F-4D97-AF65-F5344CB8AC3E}">
        <p14:creationId xmlns:p14="http://schemas.microsoft.com/office/powerpoint/2010/main" val="640043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84048"/>
            <a:ext cx="7315200" cy="274320"/>
          </a:xfrm>
          <a:prstGeom prst="rect">
            <a:avLst/>
          </a:prstGeom>
          <a:noFill/>
          <a:ln/>
        </p:spPr>
        <p:txBody>
          <a:bodyPr wrap="square" lIns="0" tIns="0" rIns="0" bIns="0" rtlCol="0" anchor="ctr"/>
          <a:lstStyle/>
          <a:p>
            <a:pPr marL="0" indent="0">
              <a:buNone/>
            </a:pPr>
            <a:r>
              <a:rPr lang="en-US" sz="1200" b="1" kern="0" spc="300" dirty="0">
                <a:solidFill>
                  <a:srgbClr val="1B9CD9"/>
                </a:solidFill>
                <a:latin typeface="Arial" pitchFamily="34" charset="0"/>
                <a:ea typeface="Arial" pitchFamily="34" charset="-122"/>
                <a:cs typeface="Arial" pitchFamily="34" charset="-120"/>
              </a:rPr>
              <a:t>WHAT'S HAPPENING NOW</a:t>
            </a:r>
            <a:endParaRPr lang="en-US" sz="1200" dirty="0"/>
          </a:p>
        </p:txBody>
      </p:sp>
      <p:sp>
        <p:nvSpPr>
          <p:cNvPr id="3" name="Text 1"/>
          <p:cNvSpPr/>
          <p:nvPr/>
        </p:nvSpPr>
        <p:spPr>
          <a:xfrm>
            <a:off x="566928" y="621792"/>
            <a:ext cx="11064240" cy="685800"/>
          </a:xfrm>
          <a:prstGeom prst="rect">
            <a:avLst/>
          </a:prstGeom>
          <a:noFill/>
          <a:ln/>
        </p:spPr>
        <p:txBody>
          <a:bodyPr wrap="square" lIns="0" tIns="0" rIns="0" bIns="0" rtlCol="0" anchor="ctr"/>
          <a:lstStyle/>
          <a:p>
            <a:pPr marL="0" indent="0">
              <a:buNone/>
            </a:pPr>
            <a:r>
              <a:rPr lang="en-US" sz="3300" b="1" dirty="0">
                <a:solidFill>
                  <a:srgbClr val="12305B"/>
                </a:solidFill>
                <a:latin typeface="Arial" pitchFamily="34" charset="0"/>
                <a:ea typeface="Arial" pitchFamily="34" charset="-122"/>
                <a:cs typeface="Arial" pitchFamily="34" charset="-120"/>
              </a:rPr>
              <a:t>Mass amendments are coming</a:t>
            </a:r>
            <a:endParaRPr lang="en-US" sz="3300" dirty="0"/>
          </a:p>
        </p:txBody>
      </p:sp>
      <p:sp>
        <p:nvSpPr>
          <p:cNvPr id="4" name="Text 2"/>
          <p:cNvSpPr/>
          <p:nvPr/>
        </p:nvSpPr>
        <p:spPr>
          <a:xfrm>
            <a:off x="566928" y="1481328"/>
            <a:ext cx="5577840" cy="1828800"/>
          </a:xfrm>
          <a:prstGeom prst="rect">
            <a:avLst/>
          </a:prstGeom>
          <a:noFill/>
          <a:ln/>
        </p:spPr>
        <p:txBody>
          <a:bodyPr wrap="square" lIns="0" tIns="0" rIns="0" bIns="0" rtlCol="0" anchor="t"/>
          <a:lstStyle/>
          <a:p>
            <a:pPr marL="0" indent="0">
              <a:buNone/>
            </a:pPr>
            <a:r>
              <a:rPr lang="en-US" sz="1350" dirty="0">
                <a:solidFill>
                  <a:srgbClr val="1F2A38"/>
                </a:solidFill>
                <a:latin typeface="Calibri" pitchFamily="34" charset="0"/>
                <a:ea typeface="Calibri" pitchFamily="34" charset="-122"/>
                <a:cs typeface="Calibri" pitchFamily="34" charset="-120"/>
              </a:rPr>
              <a:t>Carriers are moving to bring every Alberta contract into compliance at once — removing age-65 EHC terminations for active employees and repositioning private plans as first payor. Most sponsors will receive these changes as blanket amendments rather than negotiated updates, and carrier bulletins are already in market.</a:t>
            </a:r>
            <a:endParaRPr lang="en-US" sz="1350" dirty="0"/>
          </a:p>
        </p:txBody>
      </p:sp>
      <p:sp>
        <p:nvSpPr>
          <p:cNvPr id="5" name="Shape 3"/>
          <p:cNvSpPr/>
          <p:nvPr/>
        </p:nvSpPr>
        <p:spPr>
          <a:xfrm>
            <a:off x="566928" y="3520440"/>
            <a:ext cx="5577840" cy="1600200"/>
          </a:xfrm>
          <a:prstGeom prst="roundRect">
            <a:avLst>
              <a:gd name="adj" fmla="val 5714"/>
            </a:avLst>
          </a:prstGeom>
          <a:solidFill>
            <a:srgbClr val="12305B"/>
          </a:solidFill>
          <a:ln/>
        </p:spPr>
        <p:txBody>
          <a:bodyPr/>
          <a:lstStyle/>
          <a:p>
            <a:endParaRPr lang="en-US"/>
          </a:p>
        </p:txBody>
      </p:sp>
      <p:sp>
        <p:nvSpPr>
          <p:cNvPr id="6" name="Text 4"/>
          <p:cNvSpPr/>
          <p:nvPr/>
        </p:nvSpPr>
        <p:spPr>
          <a:xfrm>
            <a:off x="914400" y="3749040"/>
            <a:ext cx="4892040" cy="114300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Don't let a carrier amendment be the first your clients hear about Bill 11.</a:t>
            </a:r>
            <a:endParaRPr lang="en-US" sz="1900" dirty="0"/>
          </a:p>
        </p:txBody>
      </p:sp>
      <p:sp>
        <p:nvSpPr>
          <p:cNvPr id="7" name="Text 5"/>
          <p:cNvSpPr/>
          <p:nvPr/>
        </p:nvSpPr>
        <p:spPr>
          <a:xfrm>
            <a:off x="566928" y="5349240"/>
            <a:ext cx="5577840" cy="731520"/>
          </a:xfrm>
          <a:prstGeom prst="rect">
            <a:avLst/>
          </a:prstGeom>
          <a:noFill/>
          <a:ln/>
        </p:spPr>
        <p:txBody>
          <a:bodyPr wrap="square" lIns="0" tIns="0" rIns="0" bIns="0" rtlCol="0" anchor="ctr"/>
          <a:lstStyle/>
          <a:p>
            <a:pPr marL="0" indent="0">
              <a:buNone/>
            </a:pPr>
            <a:r>
              <a:rPr lang="en-US" sz="1200" i="1" dirty="0">
                <a:solidFill>
                  <a:srgbClr val="56677A"/>
                </a:solidFill>
                <a:latin typeface="Calibri" pitchFamily="34" charset="0"/>
                <a:ea typeface="Calibri" pitchFamily="34" charset="-122"/>
                <a:cs typeface="Calibri" pitchFamily="34" charset="-120"/>
              </a:rPr>
              <a:t>The province is not issuing standardized communications — education falls to carriers, advisors and associations.</a:t>
            </a:r>
            <a:endParaRPr lang="en-US" sz="1200" dirty="0"/>
          </a:p>
        </p:txBody>
      </p:sp>
      <p:sp>
        <p:nvSpPr>
          <p:cNvPr id="8" name="Text 6"/>
          <p:cNvSpPr/>
          <p:nvPr/>
        </p:nvSpPr>
        <p:spPr>
          <a:xfrm>
            <a:off x="6629400" y="1481328"/>
            <a:ext cx="4937760" cy="365760"/>
          </a:xfrm>
          <a:prstGeom prst="rect">
            <a:avLst/>
          </a:prstGeom>
          <a:noFill/>
          <a:ln/>
        </p:spPr>
        <p:txBody>
          <a:bodyPr wrap="square" lIns="0" tIns="0" rIns="0" bIns="0" rtlCol="0" anchor="ctr"/>
          <a:lstStyle/>
          <a:p>
            <a:pPr marL="0" indent="0">
              <a:buNone/>
            </a:pPr>
            <a:r>
              <a:rPr lang="en-US" sz="1650" b="1" dirty="0">
                <a:solidFill>
                  <a:srgbClr val="12305B"/>
                </a:solidFill>
                <a:latin typeface="Arial" pitchFamily="34" charset="0"/>
                <a:ea typeface="Arial" pitchFamily="34" charset="-122"/>
                <a:cs typeface="Arial" pitchFamily="34" charset="-120"/>
              </a:rPr>
              <a:t>What sponsors will see from carriers</a:t>
            </a:r>
            <a:endParaRPr lang="en-US" sz="1650" dirty="0"/>
          </a:p>
        </p:txBody>
      </p:sp>
      <p:sp>
        <p:nvSpPr>
          <p:cNvPr id="9" name="Shape 7"/>
          <p:cNvSpPr/>
          <p:nvPr/>
        </p:nvSpPr>
        <p:spPr>
          <a:xfrm>
            <a:off x="6629400" y="2011680"/>
            <a:ext cx="457200" cy="457200"/>
          </a:xfrm>
          <a:prstGeom prst="ellipse">
            <a:avLst/>
          </a:prstGeom>
          <a:solidFill>
            <a:srgbClr val="1B9CD9"/>
          </a:solidFill>
          <a:ln/>
        </p:spPr>
        <p:txBody>
          <a:bodyPr/>
          <a:lstStyle/>
          <a:p>
            <a:endParaRPr lang="en-US"/>
          </a:p>
        </p:txBody>
      </p:sp>
      <p:pic>
        <p:nvPicPr>
          <p:cNvPr id="10" name="Image 0" descr="preencoded.png"/>
          <p:cNvPicPr>
            <a:picLocks noChangeAspect="1"/>
          </p:cNvPicPr>
          <p:nvPr/>
        </p:nvPicPr>
        <p:blipFill>
          <a:blip r:embed="rId3"/>
          <a:stretch>
            <a:fillRect/>
          </a:stretch>
        </p:blipFill>
        <p:spPr>
          <a:xfrm>
            <a:off x="6752844" y="2135124"/>
            <a:ext cx="210312" cy="210312"/>
          </a:xfrm>
          <a:prstGeom prst="rect">
            <a:avLst/>
          </a:prstGeom>
        </p:spPr>
      </p:pic>
      <p:sp>
        <p:nvSpPr>
          <p:cNvPr id="11" name="Text 8"/>
          <p:cNvSpPr/>
          <p:nvPr/>
        </p:nvSpPr>
        <p:spPr>
          <a:xfrm>
            <a:off x="7269480" y="1975104"/>
            <a:ext cx="4343400" cy="310896"/>
          </a:xfrm>
          <a:prstGeom prst="rect">
            <a:avLst/>
          </a:prstGeom>
          <a:noFill/>
          <a:ln/>
        </p:spPr>
        <p:txBody>
          <a:bodyPr wrap="square" lIns="0" tIns="0" rIns="0" bIns="0" rtlCol="0" anchor="ctr"/>
          <a:lstStyle/>
          <a:p>
            <a:pPr marL="0" indent="0">
              <a:buNone/>
            </a:pPr>
            <a:r>
              <a:rPr lang="en-US" sz="1400" b="1" dirty="0">
                <a:solidFill>
                  <a:srgbClr val="12305B"/>
                </a:solidFill>
                <a:latin typeface="Arial" pitchFamily="34" charset="0"/>
                <a:ea typeface="Arial" pitchFamily="34" charset="-122"/>
                <a:cs typeface="Arial" pitchFamily="34" charset="-120"/>
              </a:rPr>
              <a:t>Blanket contract amendments</a:t>
            </a:r>
            <a:endParaRPr lang="en-US" sz="1400" dirty="0"/>
          </a:p>
        </p:txBody>
      </p:sp>
      <p:sp>
        <p:nvSpPr>
          <p:cNvPr id="12" name="Text 9"/>
          <p:cNvSpPr/>
          <p:nvPr/>
        </p:nvSpPr>
        <p:spPr>
          <a:xfrm>
            <a:off x="7269480" y="2304288"/>
            <a:ext cx="4343400" cy="960120"/>
          </a:xfrm>
          <a:prstGeom prst="rect">
            <a:avLst/>
          </a:prstGeom>
          <a:noFill/>
          <a:ln/>
        </p:spPr>
        <p:txBody>
          <a:bodyPr wrap="square" lIns="0" tIns="0" rIns="0" bIns="0" rtlCol="0" anchor="t"/>
          <a:lstStyle/>
          <a:p>
            <a:pPr marL="0" indent="0">
              <a:buNone/>
            </a:pPr>
            <a:r>
              <a:rPr lang="en-US" sz="1150" dirty="0">
                <a:solidFill>
                  <a:srgbClr val="1F2A38"/>
                </a:solidFill>
                <a:latin typeface="Calibri" pitchFamily="34" charset="0"/>
                <a:ea typeface="Calibri" pitchFamily="34" charset="-122"/>
                <a:cs typeface="Calibri" pitchFamily="34" charset="-120"/>
              </a:rPr>
              <a:t>Age-65 termination of drug and EHC benefits removed for active employees — issued across all affected Alberta plans, often without requiring a sponsor signature.</a:t>
            </a:r>
            <a:endParaRPr lang="en-US" sz="1150" dirty="0"/>
          </a:p>
        </p:txBody>
      </p:sp>
      <p:sp>
        <p:nvSpPr>
          <p:cNvPr id="13" name="Shape 10"/>
          <p:cNvSpPr/>
          <p:nvPr/>
        </p:nvSpPr>
        <p:spPr>
          <a:xfrm>
            <a:off x="6629400" y="3401568"/>
            <a:ext cx="457200" cy="457200"/>
          </a:xfrm>
          <a:prstGeom prst="ellipse">
            <a:avLst/>
          </a:prstGeom>
          <a:solidFill>
            <a:srgbClr val="1B9CD9"/>
          </a:solidFill>
          <a:ln/>
        </p:spPr>
        <p:txBody>
          <a:bodyPr/>
          <a:lstStyle/>
          <a:p>
            <a:endParaRPr lang="en-US"/>
          </a:p>
        </p:txBody>
      </p:sp>
      <p:pic>
        <p:nvPicPr>
          <p:cNvPr id="14" name="Image 1" descr="preencoded.png"/>
          <p:cNvPicPr>
            <a:picLocks noChangeAspect="1"/>
          </p:cNvPicPr>
          <p:nvPr/>
        </p:nvPicPr>
        <p:blipFill>
          <a:blip r:embed="rId4"/>
          <a:stretch>
            <a:fillRect/>
          </a:stretch>
        </p:blipFill>
        <p:spPr>
          <a:xfrm>
            <a:off x="6752844" y="3525012"/>
            <a:ext cx="210312" cy="210312"/>
          </a:xfrm>
          <a:prstGeom prst="rect">
            <a:avLst/>
          </a:prstGeom>
        </p:spPr>
      </p:pic>
      <p:sp>
        <p:nvSpPr>
          <p:cNvPr id="15" name="Text 11"/>
          <p:cNvSpPr/>
          <p:nvPr/>
        </p:nvSpPr>
        <p:spPr>
          <a:xfrm>
            <a:off x="7269480" y="3364992"/>
            <a:ext cx="4343400" cy="310896"/>
          </a:xfrm>
          <a:prstGeom prst="rect">
            <a:avLst/>
          </a:prstGeom>
          <a:noFill/>
          <a:ln/>
        </p:spPr>
        <p:txBody>
          <a:bodyPr wrap="square" lIns="0" tIns="0" rIns="0" bIns="0" rtlCol="0" anchor="ctr"/>
          <a:lstStyle/>
          <a:p>
            <a:pPr marL="0" indent="0">
              <a:buNone/>
            </a:pPr>
            <a:r>
              <a:rPr lang="en-US" sz="1400" b="1" dirty="0">
                <a:solidFill>
                  <a:srgbClr val="12305B"/>
                </a:solidFill>
                <a:latin typeface="Arial" pitchFamily="34" charset="0"/>
                <a:ea typeface="Arial" pitchFamily="34" charset="-122"/>
                <a:cs typeface="Arial" pitchFamily="34" charset="-120"/>
              </a:rPr>
              <a:t>Renewal and rate activity</a:t>
            </a:r>
            <a:endParaRPr lang="en-US" sz="1400" dirty="0"/>
          </a:p>
        </p:txBody>
      </p:sp>
      <p:sp>
        <p:nvSpPr>
          <p:cNvPr id="16" name="Text 12"/>
          <p:cNvSpPr/>
          <p:nvPr/>
        </p:nvSpPr>
        <p:spPr>
          <a:xfrm>
            <a:off x="7269480" y="3694176"/>
            <a:ext cx="4343400" cy="960120"/>
          </a:xfrm>
          <a:prstGeom prst="rect">
            <a:avLst/>
          </a:prstGeom>
          <a:noFill/>
          <a:ln/>
        </p:spPr>
        <p:txBody>
          <a:bodyPr wrap="square" lIns="0" tIns="0" rIns="0" bIns="0" rtlCol="0" anchor="t"/>
          <a:lstStyle/>
          <a:p>
            <a:pPr marL="0" indent="0">
              <a:buNone/>
            </a:pPr>
            <a:r>
              <a:rPr lang="en-US" sz="1150" dirty="0">
                <a:solidFill>
                  <a:srgbClr val="1F2A38"/>
                </a:solidFill>
                <a:latin typeface="Calibri" pitchFamily="34" charset="0"/>
                <a:ea typeface="Calibri" pitchFamily="34" charset="-122"/>
                <a:cs typeface="Calibri" pitchFamily="34" charset="-120"/>
              </a:rPr>
              <a:t>Legislative-change clauses allow rate action on October 1; some carriers will reprice then, others will absorb new claims until renewal.</a:t>
            </a:r>
            <a:endParaRPr lang="en-US" sz="1150" dirty="0"/>
          </a:p>
        </p:txBody>
      </p:sp>
      <p:sp>
        <p:nvSpPr>
          <p:cNvPr id="17" name="Shape 13"/>
          <p:cNvSpPr/>
          <p:nvPr/>
        </p:nvSpPr>
        <p:spPr>
          <a:xfrm>
            <a:off x="6629400" y="4791456"/>
            <a:ext cx="457200" cy="457200"/>
          </a:xfrm>
          <a:prstGeom prst="ellipse">
            <a:avLst/>
          </a:prstGeom>
          <a:solidFill>
            <a:srgbClr val="1B9CD9"/>
          </a:solidFill>
          <a:ln/>
        </p:spPr>
        <p:txBody>
          <a:bodyPr/>
          <a:lstStyle/>
          <a:p>
            <a:endParaRPr lang="en-US"/>
          </a:p>
        </p:txBody>
      </p:sp>
      <p:pic>
        <p:nvPicPr>
          <p:cNvPr id="18" name="Image 2" descr="preencoded.png"/>
          <p:cNvPicPr>
            <a:picLocks noChangeAspect="1"/>
          </p:cNvPicPr>
          <p:nvPr/>
        </p:nvPicPr>
        <p:blipFill>
          <a:blip r:embed="rId5"/>
          <a:stretch>
            <a:fillRect/>
          </a:stretch>
        </p:blipFill>
        <p:spPr>
          <a:xfrm>
            <a:off x="6752844" y="4914900"/>
            <a:ext cx="210312" cy="210312"/>
          </a:xfrm>
          <a:prstGeom prst="rect">
            <a:avLst/>
          </a:prstGeom>
        </p:spPr>
      </p:pic>
      <p:sp>
        <p:nvSpPr>
          <p:cNvPr id="19" name="Text 14"/>
          <p:cNvSpPr/>
          <p:nvPr/>
        </p:nvSpPr>
        <p:spPr>
          <a:xfrm>
            <a:off x="7269480" y="4754880"/>
            <a:ext cx="4343400" cy="310896"/>
          </a:xfrm>
          <a:prstGeom prst="rect">
            <a:avLst/>
          </a:prstGeom>
          <a:noFill/>
          <a:ln/>
        </p:spPr>
        <p:txBody>
          <a:bodyPr wrap="square" lIns="0" tIns="0" rIns="0" bIns="0" rtlCol="0" anchor="ctr"/>
          <a:lstStyle/>
          <a:p>
            <a:pPr marL="0" indent="0">
              <a:buNone/>
            </a:pPr>
            <a:r>
              <a:rPr lang="en-US" sz="1400" b="1" dirty="0">
                <a:solidFill>
                  <a:srgbClr val="12305B"/>
                </a:solidFill>
                <a:latin typeface="Arial" pitchFamily="34" charset="0"/>
                <a:ea typeface="Arial" pitchFamily="34" charset="-122"/>
                <a:cs typeface="Arial" pitchFamily="34" charset="-120"/>
              </a:rPr>
              <a:t>Member communications</a:t>
            </a:r>
            <a:endParaRPr lang="en-US" sz="1400" dirty="0"/>
          </a:p>
        </p:txBody>
      </p:sp>
      <p:sp>
        <p:nvSpPr>
          <p:cNvPr id="20" name="Text 15"/>
          <p:cNvSpPr/>
          <p:nvPr/>
        </p:nvSpPr>
        <p:spPr>
          <a:xfrm>
            <a:off x="7269480" y="5084064"/>
            <a:ext cx="4343400" cy="960120"/>
          </a:xfrm>
          <a:prstGeom prst="rect">
            <a:avLst/>
          </a:prstGeom>
          <a:noFill/>
          <a:ln/>
        </p:spPr>
        <p:txBody>
          <a:bodyPr wrap="square" lIns="0" tIns="0" rIns="0" bIns="0" rtlCol="0" anchor="t"/>
          <a:lstStyle/>
          <a:p>
            <a:pPr marL="0" indent="0">
              <a:buNone/>
            </a:pPr>
            <a:r>
              <a:rPr lang="en-US" sz="1150" dirty="0">
                <a:solidFill>
                  <a:srgbClr val="1F2A38"/>
                </a:solidFill>
                <a:latin typeface="Calibri" pitchFamily="34" charset="0"/>
                <a:ea typeface="Calibri" pitchFamily="34" charset="-122"/>
                <a:cs typeface="Calibri" pitchFamily="34" charset="-120"/>
              </a:rPr>
              <a:t>Carrier notices to plan members closer to the effective date — sponsors should hear the story from their advisor first.</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84048"/>
            <a:ext cx="7315200" cy="274320"/>
          </a:xfrm>
          <a:prstGeom prst="rect">
            <a:avLst/>
          </a:prstGeom>
          <a:noFill/>
          <a:ln/>
        </p:spPr>
        <p:txBody>
          <a:bodyPr wrap="square" lIns="0" tIns="0" rIns="0" bIns="0" rtlCol="0" anchor="ctr"/>
          <a:lstStyle/>
          <a:p>
            <a:pPr marL="0" indent="0">
              <a:buNone/>
            </a:pPr>
            <a:r>
              <a:rPr lang="en-US" sz="1200" b="1" kern="0" spc="300" dirty="0">
                <a:solidFill>
                  <a:srgbClr val="1B9CD9"/>
                </a:solidFill>
                <a:latin typeface="Arial" pitchFamily="34" charset="0"/>
                <a:ea typeface="Arial" pitchFamily="34" charset="-122"/>
                <a:cs typeface="Arial" pitchFamily="34" charset="-120"/>
              </a:rPr>
              <a:t>THE KEY NUANCE</a:t>
            </a:r>
            <a:endParaRPr lang="en-US" sz="1200" dirty="0"/>
          </a:p>
        </p:txBody>
      </p:sp>
      <p:sp>
        <p:nvSpPr>
          <p:cNvPr id="3" name="Text 1"/>
          <p:cNvSpPr/>
          <p:nvPr/>
        </p:nvSpPr>
        <p:spPr>
          <a:xfrm>
            <a:off x="566928" y="621792"/>
            <a:ext cx="11064240" cy="685800"/>
          </a:xfrm>
          <a:prstGeom prst="rect">
            <a:avLst/>
          </a:prstGeom>
          <a:noFill/>
          <a:ln/>
        </p:spPr>
        <p:txBody>
          <a:bodyPr wrap="square" lIns="0" tIns="0" rIns="0" bIns="0" rtlCol="0" anchor="ctr"/>
          <a:lstStyle/>
          <a:p>
            <a:pPr marL="0" indent="0">
              <a:buNone/>
            </a:pPr>
            <a:r>
              <a:rPr lang="en-US" sz="3300" b="1" dirty="0">
                <a:solidFill>
                  <a:srgbClr val="12305B"/>
                </a:solidFill>
                <a:latin typeface="Arial" pitchFamily="34" charset="0"/>
                <a:ea typeface="Arial" pitchFamily="34" charset="-122"/>
                <a:cs typeface="Arial" pitchFamily="34" charset="-120"/>
              </a:rPr>
              <a:t>Bringing 65+ employees back onto the plan</a:t>
            </a:r>
            <a:endParaRPr lang="en-US" sz="3300" dirty="0"/>
          </a:p>
        </p:txBody>
      </p:sp>
      <p:sp>
        <p:nvSpPr>
          <p:cNvPr id="4" name="Shape 2"/>
          <p:cNvSpPr/>
          <p:nvPr/>
        </p:nvSpPr>
        <p:spPr>
          <a:xfrm>
            <a:off x="566928" y="1481328"/>
            <a:ext cx="4572000" cy="4892040"/>
          </a:xfrm>
          <a:prstGeom prst="roundRect">
            <a:avLst>
              <a:gd name="adj" fmla="val 2000"/>
            </a:avLst>
          </a:prstGeom>
          <a:solidFill>
            <a:srgbClr val="EAF4FB"/>
          </a:solidFill>
          <a:ln/>
        </p:spPr>
        <p:txBody>
          <a:bodyPr/>
          <a:lstStyle/>
          <a:p>
            <a:endParaRPr lang="en-US"/>
          </a:p>
        </p:txBody>
      </p:sp>
      <p:sp>
        <p:nvSpPr>
          <p:cNvPr id="5" name="Shape 3"/>
          <p:cNvSpPr/>
          <p:nvPr/>
        </p:nvSpPr>
        <p:spPr>
          <a:xfrm>
            <a:off x="868680" y="1773936"/>
            <a:ext cx="475488" cy="475488"/>
          </a:xfrm>
          <a:prstGeom prst="ellipse">
            <a:avLst/>
          </a:prstGeom>
          <a:solidFill>
            <a:srgbClr val="1B9CD9"/>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997062" y="1902318"/>
            <a:ext cx="218724" cy="218724"/>
          </a:xfrm>
          <a:prstGeom prst="rect">
            <a:avLst/>
          </a:prstGeom>
        </p:spPr>
      </p:pic>
      <p:sp>
        <p:nvSpPr>
          <p:cNvPr id="7" name="Text 4"/>
          <p:cNvSpPr/>
          <p:nvPr/>
        </p:nvSpPr>
        <p:spPr>
          <a:xfrm>
            <a:off x="1481328" y="1810512"/>
            <a:ext cx="3383280" cy="365760"/>
          </a:xfrm>
          <a:prstGeom prst="rect">
            <a:avLst/>
          </a:prstGeom>
          <a:noFill/>
          <a:ln/>
        </p:spPr>
        <p:txBody>
          <a:bodyPr wrap="square" lIns="0" tIns="0" rIns="0" bIns="0" rtlCol="0" anchor="ctr"/>
          <a:lstStyle/>
          <a:p>
            <a:pPr marL="0" indent="0">
              <a:buNone/>
            </a:pPr>
            <a:r>
              <a:rPr lang="en-US" sz="1650" b="1" dirty="0">
                <a:solidFill>
                  <a:srgbClr val="12305B"/>
                </a:solidFill>
                <a:latin typeface="Arial" pitchFamily="34" charset="0"/>
                <a:ea typeface="Arial" pitchFamily="34" charset="-122"/>
                <a:cs typeface="Arial" pitchFamily="34" charset="-120"/>
              </a:rPr>
              <a:t>Who must come back</a:t>
            </a:r>
            <a:endParaRPr lang="en-US" sz="1650" dirty="0"/>
          </a:p>
        </p:txBody>
      </p:sp>
      <p:sp>
        <p:nvSpPr>
          <p:cNvPr id="8" name="Text 5"/>
          <p:cNvSpPr/>
          <p:nvPr/>
        </p:nvSpPr>
        <p:spPr>
          <a:xfrm>
            <a:off x="896112" y="2395728"/>
            <a:ext cx="3977640" cy="960120"/>
          </a:xfrm>
          <a:prstGeom prst="rect">
            <a:avLst/>
          </a:prstGeom>
          <a:noFill/>
          <a:ln/>
        </p:spPr>
        <p:txBody>
          <a:bodyPr wrap="square" lIns="0" tIns="0" rIns="0" bIns="0" rtlCol="0" anchor="t"/>
          <a:lstStyle/>
          <a:p>
            <a:pPr marL="0" indent="0">
              <a:buNone/>
            </a:pPr>
            <a:r>
              <a:rPr lang="en-US" sz="1150" b="1" dirty="0">
                <a:solidFill>
                  <a:srgbClr val="12305B"/>
                </a:solidFill>
                <a:latin typeface="Calibri" pitchFamily="34" charset="0"/>
                <a:ea typeface="Calibri" pitchFamily="34" charset="-122"/>
                <a:cs typeface="Calibri" pitchFamily="34" charset="-120"/>
              </a:rPr>
              <a:t>Previously removed actives must be reinstated.</a:t>
            </a:r>
            <a:r>
              <a:rPr lang="en-US" sz="1150" dirty="0">
                <a:solidFill>
                  <a:srgbClr val="1F2A38"/>
                </a:solidFill>
                <a:latin typeface="Calibri" pitchFamily="34" charset="0"/>
                <a:ea typeface="Calibri" pitchFamily="34" charset="-122"/>
                <a:cs typeface="Calibri" pitchFamily="34" charset="-120"/>
              </a:rPr>
              <a:t> Employees still actively working at 65+ whose coverage was terminated or reduced under an old age limit must be brought back on the plan.</a:t>
            </a:r>
            <a:endParaRPr lang="en-US" sz="1150" dirty="0"/>
          </a:p>
        </p:txBody>
      </p:sp>
      <p:sp>
        <p:nvSpPr>
          <p:cNvPr id="9" name="Text 6"/>
          <p:cNvSpPr/>
          <p:nvPr/>
        </p:nvSpPr>
        <p:spPr>
          <a:xfrm>
            <a:off x="896112" y="3401568"/>
            <a:ext cx="3977640" cy="960120"/>
          </a:xfrm>
          <a:prstGeom prst="rect">
            <a:avLst/>
          </a:prstGeom>
          <a:noFill/>
          <a:ln/>
        </p:spPr>
        <p:txBody>
          <a:bodyPr wrap="square" lIns="0" tIns="0" rIns="0" bIns="0" rtlCol="0" anchor="t"/>
          <a:lstStyle/>
          <a:p>
            <a:pPr marL="0" indent="0">
              <a:buNone/>
            </a:pPr>
            <a:r>
              <a:rPr lang="en-US" sz="1150" b="1" dirty="0">
                <a:solidFill>
                  <a:srgbClr val="12305B"/>
                </a:solidFill>
                <a:latin typeface="Calibri" pitchFamily="34" charset="0"/>
                <a:ea typeface="Calibri" pitchFamily="34" charset="-122"/>
                <a:cs typeface="Calibri" pitchFamily="34" charset="-120"/>
              </a:rPr>
              <a:t>New hires over 65 count too.</a:t>
            </a:r>
            <a:r>
              <a:rPr lang="en-US" sz="1150" dirty="0">
                <a:solidFill>
                  <a:srgbClr val="1F2A38"/>
                </a:solidFill>
                <a:latin typeface="Calibri" pitchFamily="34" charset="0"/>
                <a:ea typeface="Calibri" pitchFamily="34" charset="-122"/>
                <a:cs typeface="Calibri" pitchFamily="34" charset="-120"/>
              </a:rPr>
              <a:t> Anyone hired after the effective date who is already over the old age limit must be enrolled like any other active employee.</a:t>
            </a:r>
            <a:endParaRPr lang="en-US" sz="1150" dirty="0"/>
          </a:p>
        </p:txBody>
      </p:sp>
      <p:sp>
        <p:nvSpPr>
          <p:cNvPr id="10" name="Text 7"/>
          <p:cNvSpPr/>
          <p:nvPr/>
        </p:nvSpPr>
        <p:spPr>
          <a:xfrm>
            <a:off x="896112" y="4407408"/>
            <a:ext cx="3977640" cy="960120"/>
          </a:xfrm>
          <a:prstGeom prst="rect">
            <a:avLst/>
          </a:prstGeom>
          <a:noFill/>
          <a:ln/>
        </p:spPr>
        <p:txBody>
          <a:bodyPr wrap="square" lIns="0" tIns="0" rIns="0" bIns="0" rtlCol="0" anchor="t"/>
          <a:lstStyle/>
          <a:p>
            <a:pPr marL="0" indent="0">
              <a:buNone/>
            </a:pPr>
            <a:r>
              <a:rPr lang="en-US" sz="1150" b="1" dirty="0">
                <a:solidFill>
                  <a:srgbClr val="12305B"/>
                </a:solidFill>
                <a:latin typeface="Calibri" pitchFamily="34" charset="0"/>
                <a:ea typeface="Calibri" pitchFamily="34" charset="-122"/>
                <a:cs typeface="Calibri" pitchFamily="34" charset="-120"/>
              </a:rPr>
              <a:t>No special enrollment window.</a:t>
            </a:r>
            <a:r>
              <a:rPr lang="en-US" sz="1150" dirty="0">
                <a:solidFill>
                  <a:srgbClr val="1F2A38"/>
                </a:solidFill>
                <a:latin typeface="Calibri" pitchFamily="34" charset="0"/>
                <a:ea typeface="Calibri" pitchFamily="34" charset="-122"/>
                <a:cs typeface="Calibri" pitchFamily="34" charset="-120"/>
              </a:rPr>
              <a:t> Coverage is expected to be in place effective October 1, 2026 — the effective date is the deadline, not the start of an election period.</a:t>
            </a:r>
            <a:endParaRPr lang="en-US" sz="1150" dirty="0"/>
          </a:p>
        </p:txBody>
      </p:sp>
      <p:sp>
        <p:nvSpPr>
          <p:cNvPr id="11" name="Text 8"/>
          <p:cNvSpPr/>
          <p:nvPr/>
        </p:nvSpPr>
        <p:spPr>
          <a:xfrm>
            <a:off x="896112" y="5413248"/>
            <a:ext cx="3977640" cy="960120"/>
          </a:xfrm>
          <a:prstGeom prst="rect">
            <a:avLst/>
          </a:prstGeom>
          <a:noFill/>
          <a:ln/>
        </p:spPr>
        <p:txBody>
          <a:bodyPr wrap="square" lIns="0" tIns="0" rIns="0" bIns="0" rtlCol="0" anchor="t"/>
          <a:lstStyle/>
          <a:p>
            <a:pPr marL="0" indent="0">
              <a:buNone/>
            </a:pPr>
            <a:r>
              <a:rPr lang="en-US" sz="1150" b="1" dirty="0">
                <a:solidFill>
                  <a:srgbClr val="12305B"/>
                </a:solidFill>
                <a:latin typeface="Calibri" pitchFamily="34" charset="0"/>
                <a:ea typeface="Calibri" pitchFamily="34" charset="-122"/>
                <a:cs typeface="Calibri" pitchFamily="34" charset="-120"/>
              </a:rPr>
              <a:t>Identification is employer-driven.</a:t>
            </a:r>
            <a:r>
              <a:rPr lang="en-US" sz="1150" dirty="0">
                <a:solidFill>
                  <a:srgbClr val="1F2A38"/>
                </a:solidFill>
                <a:latin typeface="Calibri" pitchFamily="34" charset="0"/>
                <a:ea typeface="Calibri" pitchFamily="34" charset="-122"/>
                <a:cs typeface="Calibri" pitchFamily="34" charset="-120"/>
              </a:rPr>
              <a:t> Carriers won't reliably find these members for you — sponsors need to surface them from payroll and HR records.</a:t>
            </a:r>
            <a:endParaRPr lang="en-US" sz="1150" dirty="0"/>
          </a:p>
        </p:txBody>
      </p:sp>
      <p:sp>
        <p:nvSpPr>
          <p:cNvPr id="12" name="Text 9"/>
          <p:cNvSpPr/>
          <p:nvPr/>
        </p:nvSpPr>
        <p:spPr>
          <a:xfrm>
            <a:off x="5623560" y="1481328"/>
            <a:ext cx="5029200" cy="365760"/>
          </a:xfrm>
          <a:prstGeom prst="rect">
            <a:avLst/>
          </a:prstGeom>
          <a:noFill/>
          <a:ln/>
        </p:spPr>
        <p:txBody>
          <a:bodyPr wrap="square" lIns="0" tIns="0" rIns="0" bIns="0" rtlCol="0" anchor="ctr"/>
          <a:lstStyle/>
          <a:p>
            <a:pPr marL="0" indent="0">
              <a:buNone/>
            </a:pPr>
            <a:r>
              <a:rPr lang="en-US" sz="1650" b="1" dirty="0">
                <a:solidFill>
                  <a:srgbClr val="12305B"/>
                </a:solidFill>
                <a:latin typeface="Arial" pitchFamily="34" charset="0"/>
                <a:ea typeface="Arial" pitchFamily="34" charset="-122"/>
                <a:cs typeface="Arial" pitchFamily="34" charset="-120"/>
              </a:rPr>
              <a:t>The re-enrollment playbook</a:t>
            </a:r>
            <a:endParaRPr lang="en-US" sz="1650" dirty="0"/>
          </a:p>
        </p:txBody>
      </p:sp>
      <p:sp>
        <p:nvSpPr>
          <p:cNvPr id="13" name="Shape 10"/>
          <p:cNvSpPr/>
          <p:nvPr/>
        </p:nvSpPr>
        <p:spPr>
          <a:xfrm>
            <a:off x="5623560" y="2011680"/>
            <a:ext cx="457200" cy="457200"/>
          </a:xfrm>
          <a:prstGeom prst="ellipse">
            <a:avLst/>
          </a:prstGeom>
          <a:solidFill>
            <a:srgbClr val="12305B"/>
          </a:solidFill>
          <a:ln/>
        </p:spPr>
        <p:txBody>
          <a:bodyPr/>
          <a:lstStyle/>
          <a:p>
            <a:endParaRPr lang="en-US"/>
          </a:p>
        </p:txBody>
      </p:sp>
      <p:sp>
        <p:nvSpPr>
          <p:cNvPr id="14" name="Text 11"/>
          <p:cNvSpPr/>
          <p:nvPr/>
        </p:nvSpPr>
        <p:spPr>
          <a:xfrm>
            <a:off x="5623560" y="20116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15" name="Text 12"/>
          <p:cNvSpPr/>
          <p:nvPr/>
        </p:nvSpPr>
        <p:spPr>
          <a:xfrm>
            <a:off x="6263640" y="1984248"/>
            <a:ext cx="5349240" cy="292608"/>
          </a:xfrm>
          <a:prstGeom prst="rect">
            <a:avLst/>
          </a:prstGeom>
          <a:noFill/>
          <a:ln/>
        </p:spPr>
        <p:txBody>
          <a:bodyPr wrap="square" lIns="0" tIns="0" rIns="0" bIns="0" rtlCol="0" anchor="ctr"/>
          <a:lstStyle/>
          <a:p>
            <a:pPr marL="0" indent="0">
              <a:buNone/>
            </a:pPr>
            <a:r>
              <a:rPr lang="en-US" sz="1400" b="1" dirty="0">
                <a:solidFill>
                  <a:srgbClr val="12305B"/>
                </a:solidFill>
                <a:latin typeface="Arial" pitchFamily="34" charset="0"/>
                <a:ea typeface="Arial" pitchFamily="34" charset="-122"/>
                <a:cs typeface="Arial" pitchFamily="34" charset="-120"/>
              </a:rPr>
              <a:t>Identify</a:t>
            </a:r>
            <a:endParaRPr lang="en-US" sz="1400" dirty="0"/>
          </a:p>
        </p:txBody>
      </p:sp>
      <p:sp>
        <p:nvSpPr>
          <p:cNvPr id="16" name="Text 13"/>
          <p:cNvSpPr/>
          <p:nvPr/>
        </p:nvSpPr>
        <p:spPr>
          <a:xfrm>
            <a:off x="6263640" y="2286000"/>
            <a:ext cx="5349240" cy="777240"/>
          </a:xfrm>
          <a:prstGeom prst="rect">
            <a:avLst/>
          </a:prstGeom>
          <a:noFill/>
          <a:ln/>
        </p:spPr>
        <p:txBody>
          <a:bodyPr wrap="square" lIns="0" tIns="0" rIns="0" bIns="0" rtlCol="0" anchor="t"/>
          <a:lstStyle/>
          <a:p>
            <a:pPr marL="0" indent="0">
              <a:buNone/>
            </a:pPr>
            <a:r>
              <a:rPr lang="en-US" sz="1150" dirty="0">
                <a:solidFill>
                  <a:srgbClr val="1F2A38"/>
                </a:solidFill>
                <a:latin typeface="Calibri" pitchFamily="34" charset="0"/>
                <a:ea typeface="Calibri" pitchFamily="34" charset="-122"/>
                <a:cs typeface="Calibri" pitchFamily="34" charset="-120"/>
              </a:rPr>
              <a:t>Sweep payroll and HR data for actively working 65+ employees who were removed or restricted at the old termination age — and those approaching 65 now.</a:t>
            </a:r>
            <a:endParaRPr lang="en-US" sz="1150" dirty="0"/>
          </a:p>
        </p:txBody>
      </p:sp>
      <p:sp>
        <p:nvSpPr>
          <p:cNvPr id="17" name="Shape 14"/>
          <p:cNvSpPr/>
          <p:nvPr/>
        </p:nvSpPr>
        <p:spPr>
          <a:xfrm>
            <a:off x="5623560" y="3127248"/>
            <a:ext cx="457200" cy="457200"/>
          </a:xfrm>
          <a:prstGeom prst="ellipse">
            <a:avLst/>
          </a:prstGeom>
          <a:solidFill>
            <a:srgbClr val="12305B"/>
          </a:solidFill>
          <a:ln/>
        </p:spPr>
        <p:txBody>
          <a:bodyPr/>
          <a:lstStyle/>
          <a:p>
            <a:endParaRPr lang="en-US"/>
          </a:p>
        </p:txBody>
      </p:sp>
      <p:sp>
        <p:nvSpPr>
          <p:cNvPr id="18" name="Text 15"/>
          <p:cNvSpPr/>
          <p:nvPr/>
        </p:nvSpPr>
        <p:spPr>
          <a:xfrm>
            <a:off x="5623560" y="3127248"/>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9" name="Text 16"/>
          <p:cNvSpPr/>
          <p:nvPr/>
        </p:nvSpPr>
        <p:spPr>
          <a:xfrm>
            <a:off x="6263640" y="3099816"/>
            <a:ext cx="5349240" cy="292608"/>
          </a:xfrm>
          <a:prstGeom prst="rect">
            <a:avLst/>
          </a:prstGeom>
          <a:noFill/>
          <a:ln/>
        </p:spPr>
        <p:txBody>
          <a:bodyPr wrap="square" lIns="0" tIns="0" rIns="0" bIns="0" rtlCol="0" anchor="ctr"/>
          <a:lstStyle/>
          <a:p>
            <a:pPr marL="0" indent="0">
              <a:buNone/>
            </a:pPr>
            <a:r>
              <a:rPr lang="en-US" sz="1400" b="1" dirty="0">
                <a:solidFill>
                  <a:srgbClr val="12305B"/>
                </a:solidFill>
                <a:latin typeface="Arial" pitchFamily="34" charset="0"/>
                <a:ea typeface="Arial" pitchFamily="34" charset="-122"/>
                <a:cs typeface="Arial" pitchFamily="34" charset="-120"/>
              </a:rPr>
              <a:t>Confirm eligibility</a:t>
            </a:r>
            <a:endParaRPr lang="en-US" sz="1400" dirty="0"/>
          </a:p>
        </p:txBody>
      </p:sp>
      <p:sp>
        <p:nvSpPr>
          <p:cNvPr id="20" name="Text 17"/>
          <p:cNvSpPr/>
          <p:nvPr/>
        </p:nvSpPr>
        <p:spPr>
          <a:xfrm>
            <a:off x="6263640" y="3401568"/>
            <a:ext cx="5349240" cy="777240"/>
          </a:xfrm>
          <a:prstGeom prst="rect">
            <a:avLst/>
          </a:prstGeom>
          <a:noFill/>
          <a:ln/>
        </p:spPr>
        <p:txBody>
          <a:bodyPr wrap="square" lIns="0" tIns="0" rIns="0" bIns="0" rtlCol="0" anchor="t"/>
          <a:lstStyle/>
          <a:p>
            <a:pPr marL="0" indent="0">
              <a:buNone/>
            </a:pPr>
            <a:r>
              <a:rPr lang="en-US" sz="1150" dirty="0">
                <a:solidFill>
                  <a:srgbClr val="1F2A38"/>
                </a:solidFill>
                <a:latin typeface="Calibri" pitchFamily="34" charset="0"/>
                <a:ea typeface="Calibri" pitchFamily="34" charset="-122"/>
                <a:cs typeface="Calibri" pitchFamily="34" charset="-120"/>
              </a:rPr>
              <a:t>Apply the plan's normal actively-at-work and hours-worked rules. The eligibility definition itself cannot depend on age.</a:t>
            </a:r>
            <a:endParaRPr lang="en-US" sz="1150" dirty="0"/>
          </a:p>
        </p:txBody>
      </p:sp>
      <p:sp>
        <p:nvSpPr>
          <p:cNvPr id="21" name="Shape 18"/>
          <p:cNvSpPr/>
          <p:nvPr/>
        </p:nvSpPr>
        <p:spPr>
          <a:xfrm>
            <a:off x="5623560" y="4242816"/>
            <a:ext cx="457200" cy="457200"/>
          </a:xfrm>
          <a:prstGeom prst="ellipse">
            <a:avLst/>
          </a:prstGeom>
          <a:solidFill>
            <a:srgbClr val="12305B"/>
          </a:solidFill>
          <a:ln/>
        </p:spPr>
        <p:txBody>
          <a:bodyPr/>
          <a:lstStyle/>
          <a:p>
            <a:endParaRPr lang="en-US"/>
          </a:p>
        </p:txBody>
      </p:sp>
      <p:sp>
        <p:nvSpPr>
          <p:cNvPr id="22" name="Text 19"/>
          <p:cNvSpPr/>
          <p:nvPr/>
        </p:nvSpPr>
        <p:spPr>
          <a:xfrm>
            <a:off x="5623560" y="4242816"/>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23" name="Text 20"/>
          <p:cNvSpPr/>
          <p:nvPr/>
        </p:nvSpPr>
        <p:spPr>
          <a:xfrm>
            <a:off x="6263640" y="4215384"/>
            <a:ext cx="5349240" cy="292608"/>
          </a:xfrm>
          <a:prstGeom prst="rect">
            <a:avLst/>
          </a:prstGeom>
          <a:noFill/>
          <a:ln/>
        </p:spPr>
        <p:txBody>
          <a:bodyPr wrap="square" lIns="0" tIns="0" rIns="0" bIns="0" rtlCol="0" anchor="ctr"/>
          <a:lstStyle/>
          <a:p>
            <a:pPr marL="0" indent="0">
              <a:buNone/>
            </a:pPr>
            <a:r>
              <a:rPr lang="en-US" sz="1400" b="1" dirty="0">
                <a:solidFill>
                  <a:srgbClr val="12305B"/>
                </a:solidFill>
                <a:latin typeface="Arial" pitchFamily="34" charset="0"/>
                <a:ea typeface="Arial" pitchFamily="34" charset="-122"/>
                <a:cs typeface="Arial" pitchFamily="34" charset="-120"/>
              </a:rPr>
              <a:t>Re-enroll with the carrier</a:t>
            </a:r>
            <a:endParaRPr lang="en-US" sz="1400" dirty="0"/>
          </a:p>
        </p:txBody>
      </p:sp>
      <p:sp>
        <p:nvSpPr>
          <p:cNvPr id="24" name="Text 21"/>
          <p:cNvSpPr/>
          <p:nvPr/>
        </p:nvSpPr>
        <p:spPr>
          <a:xfrm>
            <a:off x="6263640" y="4517136"/>
            <a:ext cx="5349240" cy="777240"/>
          </a:xfrm>
          <a:prstGeom prst="rect">
            <a:avLst/>
          </a:prstGeom>
          <a:noFill/>
          <a:ln/>
        </p:spPr>
        <p:txBody>
          <a:bodyPr wrap="square" lIns="0" tIns="0" rIns="0" bIns="0" rtlCol="0" anchor="t"/>
          <a:lstStyle/>
          <a:p>
            <a:pPr marL="0" indent="0">
              <a:buNone/>
            </a:pPr>
            <a:r>
              <a:rPr lang="en-US" sz="1150" dirty="0">
                <a:solidFill>
                  <a:srgbClr val="1F2A38"/>
                </a:solidFill>
                <a:latin typeface="Calibri" pitchFamily="34" charset="0"/>
                <a:ea typeface="Calibri" pitchFamily="34" charset="-122"/>
                <a:cs typeface="Calibri" pitchFamily="34" charset="-120"/>
              </a:rPr>
              <a:t>Submit reinstatements ahead of October 1 and confirm how each carrier wants returning members coded, so claims pay from day one.</a:t>
            </a:r>
            <a:endParaRPr lang="en-US" sz="1150" dirty="0"/>
          </a:p>
        </p:txBody>
      </p:sp>
      <p:sp>
        <p:nvSpPr>
          <p:cNvPr id="25" name="Shape 22"/>
          <p:cNvSpPr/>
          <p:nvPr/>
        </p:nvSpPr>
        <p:spPr>
          <a:xfrm>
            <a:off x="5623560" y="5358384"/>
            <a:ext cx="457200" cy="457200"/>
          </a:xfrm>
          <a:prstGeom prst="ellipse">
            <a:avLst/>
          </a:prstGeom>
          <a:solidFill>
            <a:srgbClr val="12305B"/>
          </a:solidFill>
          <a:ln/>
        </p:spPr>
        <p:txBody>
          <a:bodyPr/>
          <a:lstStyle/>
          <a:p>
            <a:endParaRPr lang="en-US"/>
          </a:p>
        </p:txBody>
      </p:sp>
      <p:sp>
        <p:nvSpPr>
          <p:cNvPr id="26" name="Text 23"/>
          <p:cNvSpPr/>
          <p:nvPr/>
        </p:nvSpPr>
        <p:spPr>
          <a:xfrm>
            <a:off x="5623560" y="5358384"/>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7" name="Text 24"/>
          <p:cNvSpPr/>
          <p:nvPr/>
        </p:nvSpPr>
        <p:spPr>
          <a:xfrm>
            <a:off x="6263640" y="5330952"/>
            <a:ext cx="5349240" cy="292608"/>
          </a:xfrm>
          <a:prstGeom prst="rect">
            <a:avLst/>
          </a:prstGeom>
          <a:noFill/>
          <a:ln/>
        </p:spPr>
        <p:txBody>
          <a:bodyPr wrap="square" lIns="0" tIns="0" rIns="0" bIns="0" rtlCol="0" anchor="ctr"/>
          <a:lstStyle/>
          <a:p>
            <a:pPr marL="0" indent="0">
              <a:buNone/>
            </a:pPr>
            <a:r>
              <a:rPr lang="en-US" sz="1400" b="1" dirty="0">
                <a:solidFill>
                  <a:srgbClr val="12305B"/>
                </a:solidFill>
                <a:latin typeface="Arial" pitchFamily="34" charset="0"/>
                <a:ea typeface="Arial" pitchFamily="34" charset="-122"/>
                <a:cs typeface="Arial" pitchFamily="34" charset="-120"/>
              </a:rPr>
              <a:t>Communicate and restart cost sharing</a:t>
            </a:r>
            <a:endParaRPr lang="en-US" sz="1400" dirty="0"/>
          </a:p>
        </p:txBody>
      </p:sp>
      <p:sp>
        <p:nvSpPr>
          <p:cNvPr id="28" name="Text 25"/>
          <p:cNvSpPr/>
          <p:nvPr/>
        </p:nvSpPr>
        <p:spPr>
          <a:xfrm>
            <a:off x="6263640" y="5632704"/>
            <a:ext cx="5349240" cy="777240"/>
          </a:xfrm>
          <a:prstGeom prst="rect">
            <a:avLst/>
          </a:prstGeom>
          <a:noFill/>
          <a:ln/>
        </p:spPr>
        <p:txBody>
          <a:bodyPr wrap="square" lIns="0" tIns="0" rIns="0" bIns="0" rtlCol="0" anchor="t"/>
          <a:lstStyle/>
          <a:p>
            <a:pPr marL="0" indent="0">
              <a:buNone/>
            </a:pPr>
            <a:r>
              <a:rPr lang="en-US" sz="1150" dirty="0">
                <a:solidFill>
                  <a:srgbClr val="1F2A38"/>
                </a:solidFill>
                <a:latin typeface="Calibri" pitchFamily="34" charset="0"/>
                <a:ea typeface="Calibri" pitchFamily="34" charset="-122"/>
                <a:cs typeface="Calibri" pitchFamily="34" charset="-120"/>
              </a:rPr>
              <a:t>Returning members resume payroll deductions — tell them why coverage (and deductions) are back before the first pay slip does.</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84048"/>
            <a:ext cx="7315200" cy="274320"/>
          </a:xfrm>
          <a:prstGeom prst="rect">
            <a:avLst/>
          </a:prstGeom>
          <a:noFill/>
          <a:ln/>
        </p:spPr>
        <p:txBody>
          <a:bodyPr wrap="square" lIns="0" tIns="0" rIns="0" bIns="0" rtlCol="0" anchor="ctr"/>
          <a:lstStyle/>
          <a:p>
            <a:pPr marL="0" indent="0">
              <a:buNone/>
            </a:pPr>
            <a:r>
              <a:rPr lang="en-US" sz="1200" b="1" kern="0" spc="300" dirty="0">
                <a:solidFill>
                  <a:srgbClr val="1B9CD9"/>
                </a:solidFill>
                <a:latin typeface="Arial" pitchFamily="34" charset="0"/>
                <a:ea typeface="Arial" pitchFamily="34" charset="-122"/>
                <a:cs typeface="Arial" pitchFamily="34" charset="-120"/>
              </a:rPr>
              <a:t>SPONSOR DECISIONS</a:t>
            </a:r>
            <a:endParaRPr lang="en-US" sz="1200" dirty="0"/>
          </a:p>
        </p:txBody>
      </p:sp>
      <p:sp>
        <p:nvSpPr>
          <p:cNvPr id="3" name="Text 1"/>
          <p:cNvSpPr/>
          <p:nvPr/>
        </p:nvSpPr>
        <p:spPr>
          <a:xfrm>
            <a:off x="566928" y="621792"/>
            <a:ext cx="11064240" cy="685800"/>
          </a:xfrm>
          <a:prstGeom prst="rect">
            <a:avLst/>
          </a:prstGeom>
          <a:noFill/>
          <a:ln/>
        </p:spPr>
        <p:txBody>
          <a:bodyPr wrap="square" lIns="0" tIns="0" rIns="0" bIns="0" rtlCol="0" anchor="ctr"/>
          <a:lstStyle/>
          <a:p>
            <a:pPr marL="0" indent="0">
              <a:buNone/>
            </a:pPr>
            <a:r>
              <a:rPr lang="en-US" sz="3300" b="1" dirty="0">
                <a:solidFill>
                  <a:srgbClr val="12305B"/>
                </a:solidFill>
                <a:latin typeface="Arial" pitchFamily="34" charset="0"/>
                <a:ea typeface="Arial" pitchFamily="34" charset="-122"/>
                <a:cs typeface="Arial" pitchFamily="34" charset="-120"/>
              </a:rPr>
              <a:t>Spouses &amp; dependents: the sponsor's call</a:t>
            </a:r>
            <a:endParaRPr lang="en-US" sz="3300" dirty="0"/>
          </a:p>
        </p:txBody>
      </p:sp>
      <p:sp>
        <p:nvSpPr>
          <p:cNvPr id="4" name="Shape 2"/>
          <p:cNvSpPr/>
          <p:nvPr/>
        </p:nvSpPr>
        <p:spPr>
          <a:xfrm>
            <a:off x="566928" y="1481328"/>
            <a:ext cx="5440680" cy="3611880"/>
          </a:xfrm>
          <a:prstGeom prst="roundRect">
            <a:avLst>
              <a:gd name="adj" fmla="val 2532"/>
            </a:avLst>
          </a:prstGeom>
          <a:solidFill>
            <a:srgbClr val="12305B"/>
          </a:solidFill>
          <a:ln/>
        </p:spPr>
        <p:txBody>
          <a:bodyPr/>
          <a:lstStyle/>
          <a:p>
            <a:endParaRPr lang="en-US"/>
          </a:p>
        </p:txBody>
      </p:sp>
      <p:sp>
        <p:nvSpPr>
          <p:cNvPr id="5" name="Shape 3"/>
          <p:cNvSpPr/>
          <p:nvPr/>
        </p:nvSpPr>
        <p:spPr>
          <a:xfrm>
            <a:off x="896112" y="1792224"/>
            <a:ext cx="475488" cy="475488"/>
          </a:xfrm>
          <a:prstGeom prst="ellipse">
            <a:avLst/>
          </a:prstGeom>
          <a:solidFill>
            <a:srgbClr val="1B9CD9"/>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1024494" y="1920606"/>
            <a:ext cx="218724" cy="218724"/>
          </a:xfrm>
          <a:prstGeom prst="rect">
            <a:avLst/>
          </a:prstGeom>
        </p:spPr>
      </p:pic>
      <p:sp>
        <p:nvSpPr>
          <p:cNvPr id="7" name="Text 4"/>
          <p:cNvSpPr/>
          <p:nvPr/>
        </p:nvSpPr>
        <p:spPr>
          <a:xfrm>
            <a:off x="1517904" y="1828800"/>
            <a:ext cx="4206240" cy="365760"/>
          </a:xfrm>
          <a:prstGeom prst="rect">
            <a:avLst/>
          </a:prstGeom>
          <a:noFill/>
          <a:ln/>
        </p:spPr>
        <p:txBody>
          <a:bodyPr wrap="square" lIns="0" tIns="0" rIns="0" bIns="0" rtlCol="0" anchor="ctr"/>
          <a:lstStyle/>
          <a:p>
            <a:pPr marL="0" indent="0">
              <a:buNone/>
            </a:pPr>
            <a:r>
              <a:rPr lang="en-US" sz="1650" b="1" dirty="0">
                <a:solidFill>
                  <a:srgbClr val="FFFFFF"/>
                </a:solidFill>
                <a:latin typeface="Arial" pitchFamily="34" charset="0"/>
                <a:ea typeface="Arial" pitchFamily="34" charset="-122"/>
                <a:cs typeface="Arial" pitchFamily="34" charset="-120"/>
              </a:rPr>
              <a:t>What the legislation requires</a:t>
            </a:r>
            <a:endParaRPr lang="en-US" sz="1650" dirty="0"/>
          </a:p>
        </p:txBody>
      </p:sp>
      <p:sp>
        <p:nvSpPr>
          <p:cNvPr id="8" name="Text 5"/>
          <p:cNvSpPr/>
          <p:nvPr/>
        </p:nvSpPr>
        <p:spPr>
          <a:xfrm>
            <a:off x="914400" y="2395728"/>
            <a:ext cx="4754880" cy="2926080"/>
          </a:xfrm>
          <a:prstGeom prst="rect">
            <a:avLst/>
          </a:prstGeom>
          <a:noFill/>
          <a:ln/>
        </p:spPr>
        <p:txBody>
          <a:bodyPr wrap="square" lIns="0" tIns="0" rIns="0" bIns="0" rtlCol="0" anchor="t"/>
          <a:lstStyle/>
          <a:p>
            <a:pPr marL="152400" indent="-152400">
              <a:spcAft>
                <a:spcPts val="1200"/>
              </a:spcAft>
              <a:buSzPct val="100000"/>
              <a:buChar char="•"/>
            </a:pPr>
            <a:r>
              <a:rPr lang="en-US" sz="1250" dirty="0">
                <a:solidFill>
                  <a:srgbClr val="E4EEF9"/>
                </a:solidFill>
                <a:latin typeface="Calibri" pitchFamily="34" charset="0"/>
                <a:ea typeface="Calibri" pitchFamily="34" charset="-122"/>
                <a:cs typeface="Calibri" pitchFamily="34" charset="-120"/>
              </a:rPr>
              <a:t>Coverage an employee already had — but it is unclear about spousal and dependent coverage. </a:t>
            </a:r>
          </a:p>
          <a:p>
            <a:pPr marL="152400" indent="-152400">
              <a:spcAft>
                <a:spcPts val="1200"/>
              </a:spcAft>
              <a:buSzPct val="100000"/>
              <a:buChar char="•"/>
            </a:pPr>
            <a:r>
              <a:rPr lang="en-US" sz="1250" dirty="0">
                <a:solidFill>
                  <a:srgbClr val="E4EEF9"/>
                </a:solidFill>
                <a:latin typeface="Calibri" pitchFamily="34" charset="0"/>
                <a:ea typeface="Calibri" pitchFamily="34" charset="-122"/>
                <a:cs typeface="Calibri" pitchFamily="34" charset="-120"/>
              </a:rPr>
              <a:t>Reinstated employees come back with access to the same coverage as other active employees.</a:t>
            </a:r>
          </a:p>
          <a:p>
            <a:pPr marL="152400" indent="-152400">
              <a:spcAft>
                <a:spcPts val="1200"/>
              </a:spcAft>
              <a:buSzPct val="100000"/>
              <a:buChar char="•"/>
            </a:pPr>
            <a:r>
              <a:rPr lang="en-US" sz="1250" dirty="0">
                <a:solidFill>
                  <a:srgbClr val="E4EEF9"/>
                </a:solidFill>
                <a:latin typeface="Calibri" pitchFamily="34" charset="0"/>
                <a:ea typeface="Calibri" pitchFamily="34" charset="-122"/>
                <a:cs typeface="Calibri" pitchFamily="34" charset="-120"/>
              </a:rPr>
              <a:t>Any benefit design is permitted for 65+ actives, as long as it is the same design other actives employees get – such as a managed formulary.</a:t>
            </a:r>
            <a:endParaRPr lang="en-US" sz="1250" dirty="0"/>
          </a:p>
        </p:txBody>
      </p:sp>
      <p:sp>
        <p:nvSpPr>
          <p:cNvPr id="9" name="Shape 6"/>
          <p:cNvSpPr/>
          <p:nvPr/>
        </p:nvSpPr>
        <p:spPr>
          <a:xfrm>
            <a:off x="6263640" y="1481328"/>
            <a:ext cx="5349240" cy="3611880"/>
          </a:xfrm>
          <a:prstGeom prst="roundRect">
            <a:avLst>
              <a:gd name="adj" fmla="val 2532"/>
            </a:avLst>
          </a:prstGeom>
          <a:solidFill>
            <a:srgbClr val="EAF4FB"/>
          </a:solidFill>
          <a:ln/>
        </p:spPr>
        <p:txBody>
          <a:bodyPr/>
          <a:lstStyle/>
          <a:p>
            <a:endParaRPr lang="en-US"/>
          </a:p>
        </p:txBody>
      </p:sp>
      <p:sp>
        <p:nvSpPr>
          <p:cNvPr id="10" name="Shape 7"/>
          <p:cNvSpPr/>
          <p:nvPr/>
        </p:nvSpPr>
        <p:spPr>
          <a:xfrm>
            <a:off x="6592824" y="1792224"/>
            <a:ext cx="475488" cy="475488"/>
          </a:xfrm>
          <a:prstGeom prst="ellipse">
            <a:avLst/>
          </a:prstGeom>
          <a:solidFill>
            <a:srgbClr val="1B9CD9"/>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6721206" y="1920606"/>
            <a:ext cx="218724" cy="218724"/>
          </a:xfrm>
          <a:prstGeom prst="rect">
            <a:avLst/>
          </a:prstGeom>
        </p:spPr>
      </p:pic>
      <p:sp>
        <p:nvSpPr>
          <p:cNvPr id="12" name="Text 8"/>
          <p:cNvSpPr/>
          <p:nvPr/>
        </p:nvSpPr>
        <p:spPr>
          <a:xfrm>
            <a:off x="7214616" y="1828800"/>
            <a:ext cx="4206240" cy="365760"/>
          </a:xfrm>
          <a:prstGeom prst="rect">
            <a:avLst/>
          </a:prstGeom>
          <a:noFill/>
          <a:ln/>
        </p:spPr>
        <p:txBody>
          <a:bodyPr wrap="square" lIns="0" tIns="0" rIns="0" bIns="0" rtlCol="0" anchor="ctr"/>
          <a:lstStyle/>
          <a:p>
            <a:pPr marL="0" indent="0">
              <a:buNone/>
            </a:pPr>
            <a:r>
              <a:rPr lang="en-US" sz="1650" b="1" dirty="0">
                <a:solidFill>
                  <a:srgbClr val="12305B"/>
                </a:solidFill>
                <a:latin typeface="Arial" pitchFamily="34" charset="0"/>
                <a:ea typeface="Arial" pitchFamily="34" charset="-122"/>
                <a:cs typeface="Arial" pitchFamily="34" charset="-120"/>
              </a:rPr>
              <a:t>What stays the sponsor's decision</a:t>
            </a:r>
            <a:endParaRPr lang="en-US" sz="1650" dirty="0"/>
          </a:p>
        </p:txBody>
      </p:sp>
      <p:sp>
        <p:nvSpPr>
          <p:cNvPr id="13" name="Text 9"/>
          <p:cNvSpPr/>
          <p:nvPr/>
        </p:nvSpPr>
        <p:spPr>
          <a:xfrm>
            <a:off x="6611112" y="2395728"/>
            <a:ext cx="4663440" cy="2926080"/>
          </a:xfrm>
          <a:prstGeom prst="rect">
            <a:avLst/>
          </a:prstGeom>
          <a:noFill/>
          <a:ln/>
        </p:spPr>
        <p:txBody>
          <a:bodyPr wrap="square" lIns="0" tIns="0" rIns="0" bIns="0" rtlCol="0" anchor="t"/>
          <a:lstStyle/>
          <a:p>
            <a:pPr marL="152400" indent="-152400">
              <a:spcAft>
                <a:spcPts val="1000"/>
              </a:spcAft>
              <a:buSzPct val="100000"/>
              <a:buChar char="•"/>
            </a:pPr>
            <a:r>
              <a:rPr lang="en-US" sz="1250" dirty="0">
                <a:solidFill>
                  <a:srgbClr val="1F2A38"/>
                </a:solidFill>
                <a:latin typeface="Calibri" pitchFamily="34" charset="0"/>
                <a:ea typeface="Calibri" pitchFamily="34" charset="-122"/>
                <a:cs typeface="Calibri" pitchFamily="34" charset="-120"/>
              </a:rPr>
              <a:t>How to treat over-65 spouses and dependents more broadly — e.g., plan terms keyed to the spouse's own age rather than the employee's.</a:t>
            </a:r>
            <a:endParaRPr lang="en-US" sz="1250" dirty="0"/>
          </a:p>
          <a:p>
            <a:pPr marL="152400" indent="-152400">
              <a:spcAft>
                <a:spcPts val="1000"/>
              </a:spcAft>
              <a:buSzPct val="100000"/>
              <a:buChar char="•"/>
            </a:pPr>
            <a:r>
              <a:rPr lang="en-US" sz="1250" dirty="0">
                <a:solidFill>
                  <a:srgbClr val="1F2A38"/>
                </a:solidFill>
                <a:latin typeface="Calibri" pitchFamily="34" charset="0"/>
                <a:ea typeface="Calibri" pitchFamily="34" charset="-122"/>
                <a:cs typeface="Calibri" pitchFamily="34" charset="-120"/>
              </a:rPr>
              <a:t>Whether dental and out-of-country keep an age limit or are aligned with the new EHC rules for simplicity.</a:t>
            </a:r>
            <a:endParaRPr lang="en-US" sz="1250" dirty="0"/>
          </a:p>
          <a:p>
            <a:pPr marL="152400" indent="-152400">
              <a:spcAft>
                <a:spcPts val="1000"/>
              </a:spcAft>
              <a:buSzPct val="100000"/>
              <a:buChar char="•"/>
            </a:pPr>
            <a:r>
              <a:rPr lang="en-US" sz="1250" dirty="0">
                <a:solidFill>
                  <a:srgbClr val="1F2A38"/>
                </a:solidFill>
                <a:latin typeface="Calibri" pitchFamily="34" charset="0"/>
                <a:ea typeface="Calibri" pitchFamily="34" charset="-122"/>
                <a:cs typeface="Calibri" pitchFamily="34" charset="-120"/>
              </a:rPr>
              <a:t>Whether out-of-province employees get the Alberta design or a separate class with different termination ages.</a:t>
            </a:r>
            <a:endParaRPr lang="en-US" sz="1250" dirty="0"/>
          </a:p>
          <a:p>
            <a:pPr marL="152400" indent="-152400">
              <a:spcAft>
                <a:spcPts val="1000"/>
              </a:spcAft>
              <a:buSzPct val="100000"/>
              <a:buChar char="•"/>
            </a:pPr>
            <a:r>
              <a:rPr lang="en-US" sz="1250" dirty="0">
                <a:solidFill>
                  <a:srgbClr val="1F2A38"/>
                </a:solidFill>
                <a:latin typeface="Calibri" pitchFamily="34" charset="0"/>
                <a:ea typeface="Calibri" pitchFamily="34" charset="-122"/>
                <a:cs typeface="Calibri" pitchFamily="34" charset="-120"/>
              </a:rPr>
              <a:t>How and when to communicate the changes to employees and their families.</a:t>
            </a:r>
            <a:endParaRPr lang="en-US" sz="1250" dirty="0"/>
          </a:p>
        </p:txBody>
      </p:sp>
      <p:sp>
        <p:nvSpPr>
          <p:cNvPr id="14" name="Text 10"/>
          <p:cNvSpPr/>
          <p:nvPr/>
        </p:nvSpPr>
        <p:spPr>
          <a:xfrm>
            <a:off x="566928" y="5486400"/>
            <a:ext cx="11064240" cy="640080"/>
          </a:xfrm>
          <a:prstGeom prst="rect">
            <a:avLst/>
          </a:prstGeom>
          <a:noFill/>
          <a:ln/>
        </p:spPr>
        <p:txBody>
          <a:bodyPr wrap="square" lIns="0" tIns="0" rIns="0" bIns="0" rtlCol="0" anchor="t"/>
          <a:lstStyle/>
          <a:p>
            <a:pPr marL="0" indent="0">
              <a:buNone/>
            </a:pPr>
            <a:r>
              <a:rPr lang="en-US" sz="1350" b="1" dirty="0">
                <a:solidFill>
                  <a:srgbClr val="C81E6E"/>
                </a:solidFill>
                <a:latin typeface="Calibri" pitchFamily="34" charset="0"/>
                <a:ea typeface="Calibri" pitchFamily="34" charset="-122"/>
                <a:cs typeface="Calibri" pitchFamily="34" charset="-120"/>
              </a:rPr>
              <a:t>There is no single right answer — </a:t>
            </a:r>
            <a:r>
              <a:rPr lang="en-US" sz="1350" dirty="0">
                <a:solidFill>
                  <a:srgbClr val="1F2A38"/>
                </a:solidFill>
                <a:latin typeface="Calibri" pitchFamily="34" charset="0"/>
                <a:ea typeface="Calibri" pitchFamily="34" charset="-122"/>
                <a:cs typeface="Calibri" pitchFamily="34" charset="-120"/>
              </a:rPr>
              <a:t>but every Alberta sponsor should make these calls deliberately, document them, and be ready to explain them to employees before October 1.</a:t>
            </a:r>
          </a:p>
          <a:p>
            <a:pPr marL="0" indent="0">
              <a:buNone/>
            </a:pPr>
            <a:endParaRPr lang="en-US" sz="1350" dirty="0">
              <a:solidFill>
                <a:srgbClr val="1F2A38"/>
              </a:solidFill>
              <a:latin typeface="Calibri" pitchFamily="34" charset="0"/>
              <a:ea typeface="Calibri" pitchFamily="34" charset="-122"/>
              <a:cs typeface="Calibri" pitchFamily="34" charset="-120"/>
            </a:endParaRPr>
          </a:p>
          <a:p>
            <a:pPr marL="0" indent="0">
              <a:buNone/>
            </a:pPr>
            <a:r>
              <a:rPr lang="en-US" sz="1350" dirty="0">
                <a:solidFill>
                  <a:srgbClr val="1F2A38"/>
                </a:solidFill>
                <a:latin typeface="Calibri" pitchFamily="34" charset="0"/>
                <a:ea typeface="Calibri" pitchFamily="34" charset="-122"/>
                <a:cs typeface="Calibri" pitchFamily="34" charset="-120"/>
              </a:rPr>
              <a:t>That said – possible discrimination risks if you exclude a spouse of an employee over 65.</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12305B"/>
        </a:solidFill>
        <a:effectLst/>
      </p:bgPr>
    </p:bg>
    <p:spTree>
      <p:nvGrpSpPr>
        <p:cNvPr id="1" name=""/>
        <p:cNvGrpSpPr/>
        <p:nvPr/>
      </p:nvGrpSpPr>
      <p:grpSpPr>
        <a:xfrm>
          <a:off x="0" y="0"/>
          <a:ext cx="0" cy="0"/>
          <a:chOff x="0" y="0"/>
          <a:chExt cx="0" cy="0"/>
        </a:xfrm>
      </p:grpSpPr>
      <p:sp>
        <p:nvSpPr>
          <p:cNvPr id="2" name="Text 0"/>
          <p:cNvSpPr/>
          <p:nvPr/>
        </p:nvSpPr>
        <p:spPr>
          <a:xfrm>
            <a:off x="566928" y="384048"/>
            <a:ext cx="7315200" cy="274320"/>
          </a:xfrm>
          <a:prstGeom prst="rect">
            <a:avLst/>
          </a:prstGeom>
          <a:noFill/>
          <a:ln/>
        </p:spPr>
        <p:txBody>
          <a:bodyPr wrap="square" lIns="0" tIns="0" rIns="0" bIns="0" rtlCol="0" anchor="ctr"/>
          <a:lstStyle/>
          <a:p>
            <a:pPr marL="0" indent="0">
              <a:buNone/>
            </a:pPr>
            <a:r>
              <a:rPr lang="en-US" sz="1200" b="1" kern="0" spc="300" dirty="0">
                <a:solidFill>
                  <a:srgbClr val="1B9CD9"/>
                </a:solidFill>
                <a:latin typeface="Arial" pitchFamily="34" charset="0"/>
                <a:ea typeface="Arial" pitchFamily="34" charset="-122"/>
                <a:cs typeface="Arial" pitchFamily="34" charset="-120"/>
              </a:rPr>
              <a:t>THE ADVISOR PLAYBOOK</a:t>
            </a:r>
            <a:endParaRPr lang="en-US" sz="1200" dirty="0"/>
          </a:p>
        </p:txBody>
      </p:sp>
      <p:sp>
        <p:nvSpPr>
          <p:cNvPr id="3" name="Text 1"/>
          <p:cNvSpPr/>
          <p:nvPr/>
        </p:nvSpPr>
        <p:spPr>
          <a:xfrm>
            <a:off x="566928" y="621792"/>
            <a:ext cx="11064240" cy="685800"/>
          </a:xfrm>
          <a:prstGeom prst="rect">
            <a:avLst/>
          </a:prstGeom>
          <a:noFill/>
          <a:ln/>
        </p:spPr>
        <p:txBody>
          <a:bodyPr wrap="square" lIns="0" tIns="0" rIns="0" bIns="0" rtlCol="0" anchor="ctr"/>
          <a:lstStyle/>
          <a:p>
            <a:pPr marL="0" indent="0">
              <a:buNone/>
            </a:pPr>
            <a:r>
              <a:rPr lang="en-US" sz="3300" b="1" dirty="0">
                <a:solidFill>
                  <a:srgbClr val="FFFFFF"/>
                </a:solidFill>
                <a:latin typeface="Arial" pitchFamily="34" charset="0"/>
                <a:ea typeface="Arial" pitchFamily="34" charset="-122"/>
                <a:cs typeface="Arial" pitchFamily="34" charset="-120"/>
              </a:rPr>
              <a:t>Talk to every Alberta sponsor now</a:t>
            </a:r>
            <a:endParaRPr lang="en-US" sz="3300" dirty="0"/>
          </a:p>
        </p:txBody>
      </p:sp>
      <p:sp>
        <p:nvSpPr>
          <p:cNvPr id="4" name="Shape 2"/>
          <p:cNvSpPr/>
          <p:nvPr/>
        </p:nvSpPr>
        <p:spPr>
          <a:xfrm>
            <a:off x="566928" y="1572768"/>
            <a:ext cx="457200" cy="457200"/>
          </a:xfrm>
          <a:prstGeom prst="ellipse">
            <a:avLst/>
          </a:prstGeom>
          <a:solidFill>
            <a:srgbClr val="1B9CD9"/>
          </a:solidFill>
          <a:ln/>
        </p:spPr>
        <p:txBody>
          <a:bodyPr/>
          <a:lstStyle/>
          <a:p>
            <a:endParaRPr lang="en-US"/>
          </a:p>
        </p:txBody>
      </p:sp>
      <p:pic>
        <p:nvPicPr>
          <p:cNvPr id="5" name="Image 0" descr="preencoded.png"/>
          <p:cNvPicPr>
            <a:picLocks noChangeAspect="1"/>
          </p:cNvPicPr>
          <p:nvPr/>
        </p:nvPicPr>
        <p:blipFill>
          <a:blip r:embed="rId3"/>
          <a:stretch>
            <a:fillRect/>
          </a:stretch>
        </p:blipFill>
        <p:spPr>
          <a:xfrm>
            <a:off x="690372" y="1696212"/>
            <a:ext cx="210312" cy="210312"/>
          </a:xfrm>
          <a:prstGeom prst="rect">
            <a:avLst/>
          </a:prstGeom>
        </p:spPr>
      </p:pic>
      <p:sp>
        <p:nvSpPr>
          <p:cNvPr id="6" name="Text 3"/>
          <p:cNvSpPr/>
          <p:nvPr/>
        </p:nvSpPr>
        <p:spPr>
          <a:xfrm>
            <a:off x="1207008" y="1545336"/>
            <a:ext cx="6035040" cy="292608"/>
          </a:xfrm>
          <a:prstGeom prst="rect">
            <a:avLst/>
          </a:prstGeom>
          <a:noFill/>
          <a:ln/>
        </p:spPr>
        <p:txBody>
          <a:bodyPr wrap="square" lIns="0" tIns="0" rIns="0" bIns="0" rtlCol="0" anchor="ctr"/>
          <a:lstStyle/>
          <a:p>
            <a:pPr marL="0" indent="0">
              <a:buNone/>
            </a:pPr>
            <a:r>
              <a:rPr lang="en-US" sz="1450" b="1" dirty="0">
                <a:solidFill>
                  <a:srgbClr val="FFFFFF"/>
                </a:solidFill>
                <a:latin typeface="Arial" pitchFamily="34" charset="0"/>
                <a:ea typeface="Arial" pitchFamily="34" charset="-122"/>
                <a:cs typeface="Arial" pitchFamily="34" charset="-120"/>
              </a:rPr>
              <a:t>Book the Bill 11 conversation</a:t>
            </a:r>
            <a:endParaRPr lang="en-US" sz="1450" dirty="0"/>
          </a:p>
        </p:txBody>
      </p:sp>
      <p:sp>
        <p:nvSpPr>
          <p:cNvPr id="7" name="Text 4"/>
          <p:cNvSpPr/>
          <p:nvPr/>
        </p:nvSpPr>
        <p:spPr>
          <a:xfrm>
            <a:off x="1207008" y="1847088"/>
            <a:ext cx="6035040" cy="566928"/>
          </a:xfrm>
          <a:prstGeom prst="rect">
            <a:avLst/>
          </a:prstGeom>
          <a:noFill/>
          <a:ln/>
        </p:spPr>
        <p:txBody>
          <a:bodyPr wrap="square" lIns="0" tIns="0" rIns="0" bIns="0" rtlCol="0" anchor="t"/>
          <a:lstStyle/>
          <a:p>
            <a:pPr marL="0" indent="0">
              <a:buNone/>
            </a:pPr>
            <a:r>
              <a:rPr lang="en-US" sz="1150" dirty="0">
                <a:solidFill>
                  <a:srgbClr val="C6D8EC"/>
                </a:solidFill>
                <a:latin typeface="Calibri" pitchFamily="34" charset="0"/>
                <a:ea typeface="Calibri" pitchFamily="34" charset="-122"/>
                <a:cs typeface="Calibri" pitchFamily="34" charset="-120"/>
              </a:rPr>
              <a:t>A status update now positions you as the strategic guide — before the carrier amendment letter arrives.</a:t>
            </a:r>
            <a:endParaRPr lang="en-US" sz="1150" dirty="0"/>
          </a:p>
        </p:txBody>
      </p:sp>
      <p:sp>
        <p:nvSpPr>
          <p:cNvPr id="8" name="Shape 5"/>
          <p:cNvSpPr/>
          <p:nvPr/>
        </p:nvSpPr>
        <p:spPr>
          <a:xfrm>
            <a:off x="566928" y="2505456"/>
            <a:ext cx="457200" cy="457200"/>
          </a:xfrm>
          <a:prstGeom prst="ellipse">
            <a:avLst/>
          </a:prstGeom>
          <a:solidFill>
            <a:srgbClr val="1B9CD9"/>
          </a:solidFill>
          <a:ln/>
        </p:spPr>
        <p:txBody>
          <a:bodyPr/>
          <a:lstStyle/>
          <a:p>
            <a:endParaRPr lang="en-US"/>
          </a:p>
        </p:txBody>
      </p:sp>
      <p:pic>
        <p:nvPicPr>
          <p:cNvPr id="9" name="Image 1" descr="preencoded.png"/>
          <p:cNvPicPr>
            <a:picLocks noChangeAspect="1"/>
          </p:cNvPicPr>
          <p:nvPr/>
        </p:nvPicPr>
        <p:blipFill>
          <a:blip r:embed="rId4"/>
          <a:stretch>
            <a:fillRect/>
          </a:stretch>
        </p:blipFill>
        <p:spPr>
          <a:xfrm>
            <a:off x="690372" y="2628900"/>
            <a:ext cx="210312" cy="210312"/>
          </a:xfrm>
          <a:prstGeom prst="rect">
            <a:avLst/>
          </a:prstGeom>
        </p:spPr>
      </p:pic>
      <p:sp>
        <p:nvSpPr>
          <p:cNvPr id="10" name="Text 6"/>
          <p:cNvSpPr/>
          <p:nvPr/>
        </p:nvSpPr>
        <p:spPr>
          <a:xfrm>
            <a:off x="1207008" y="2478024"/>
            <a:ext cx="6035040" cy="292608"/>
          </a:xfrm>
          <a:prstGeom prst="rect">
            <a:avLst/>
          </a:prstGeom>
          <a:noFill/>
          <a:ln/>
        </p:spPr>
        <p:txBody>
          <a:bodyPr wrap="square" lIns="0" tIns="0" rIns="0" bIns="0" rtlCol="0" anchor="ctr"/>
          <a:lstStyle/>
          <a:p>
            <a:pPr marL="0" indent="0">
              <a:buNone/>
            </a:pPr>
            <a:r>
              <a:rPr lang="en-US" sz="1450" b="1" dirty="0">
                <a:solidFill>
                  <a:srgbClr val="FFFFFF"/>
                </a:solidFill>
                <a:latin typeface="Arial" pitchFamily="34" charset="0"/>
                <a:ea typeface="Arial" pitchFamily="34" charset="-122"/>
                <a:cs typeface="Arial" pitchFamily="34" charset="-120"/>
              </a:rPr>
              <a:t>Inventory the 65+ workforce</a:t>
            </a:r>
            <a:endParaRPr lang="en-US" sz="1450" dirty="0"/>
          </a:p>
        </p:txBody>
      </p:sp>
      <p:sp>
        <p:nvSpPr>
          <p:cNvPr id="11" name="Text 7"/>
          <p:cNvSpPr/>
          <p:nvPr/>
        </p:nvSpPr>
        <p:spPr>
          <a:xfrm>
            <a:off x="1207008" y="2779776"/>
            <a:ext cx="6035040" cy="566928"/>
          </a:xfrm>
          <a:prstGeom prst="rect">
            <a:avLst/>
          </a:prstGeom>
          <a:noFill/>
          <a:ln/>
        </p:spPr>
        <p:txBody>
          <a:bodyPr wrap="square" lIns="0" tIns="0" rIns="0" bIns="0" rtlCol="0" anchor="t"/>
          <a:lstStyle/>
          <a:p>
            <a:pPr marL="0" indent="0">
              <a:buNone/>
            </a:pPr>
            <a:r>
              <a:rPr lang="en-US" sz="1150" dirty="0">
                <a:solidFill>
                  <a:srgbClr val="C6D8EC"/>
                </a:solidFill>
                <a:latin typeface="Calibri" pitchFamily="34" charset="0"/>
                <a:ea typeface="Calibri" pitchFamily="34" charset="-122"/>
                <a:cs typeface="Calibri" pitchFamily="34" charset="-120"/>
              </a:rPr>
              <a:t>Actives previously removed from the plan, employees approaching 65, and recent hires over the old limit.</a:t>
            </a:r>
            <a:endParaRPr lang="en-US" sz="1150" dirty="0"/>
          </a:p>
        </p:txBody>
      </p:sp>
      <p:sp>
        <p:nvSpPr>
          <p:cNvPr id="12" name="Shape 8"/>
          <p:cNvSpPr/>
          <p:nvPr/>
        </p:nvSpPr>
        <p:spPr>
          <a:xfrm>
            <a:off x="566928" y="3438144"/>
            <a:ext cx="457200" cy="457200"/>
          </a:xfrm>
          <a:prstGeom prst="ellipse">
            <a:avLst/>
          </a:prstGeom>
          <a:solidFill>
            <a:srgbClr val="1B9CD9"/>
          </a:solidFill>
          <a:ln/>
        </p:spPr>
        <p:txBody>
          <a:bodyPr/>
          <a:lstStyle/>
          <a:p>
            <a:endParaRPr lang="en-US"/>
          </a:p>
        </p:txBody>
      </p:sp>
      <p:pic>
        <p:nvPicPr>
          <p:cNvPr id="13" name="Image 2" descr="preencoded.png"/>
          <p:cNvPicPr>
            <a:picLocks noChangeAspect="1"/>
          </p:cNvPicPr>
          <p:nvPr/>
        </p:nvPicPr>
        <p:blipFill>
          <a:blip r:embed="rId5"/>
          <a:stretch>
            <a:fillRect/>
          </a:stretch>
        </p:blipFill>
        <p:spPr>
          <a:xfrm>
            <a:off x="690372" y="3561588"/>
            <a:ext cx="210312" cy="210312"/>
          </a:xfrm>
          <a:prstGeom prst="rect">
            <a:avLst/>
          </a:prstGeom>
        </p:spPr>
      </p:pic>
      <p:sp>
        <p:nvSpPr>
          <p:cNvPr id="14" name="Text 9"/>
          <p:cNvSpPr/>
          <p:nvPr/>
        </p:nvSpPr>
        <p:spPr>
          <a:xfrm>
            <a:off x="1207008" y="3410712"/>
            <a:ext cx="6035040" cy="292608"/>
          </a:xfrm>
          <a:prstGeom prst="rect">
            <a:avLst/>
          </a:prstGeom>
          <a:noFill/>
          <a:ln/>
        </p:spPr>
        <p:txBody>
          <a:bodyPr wrap="square" lIns="0" tIns="0" rIns="0" bIns="0" rtlCol="0" anchor="ctr"/>
          <a:lstStyle/>
          <a:p>
            <a:pPr marL="0" indent="0">
              <a:buNone/>
            </a:pPr>
            <a:r>
              <a:rPr lang="en-US" sz="1450" b="1" dirty="0">
                <a:solidFill>
                  <a:srgbClr val="FFFFFF"/>
                </a:solidFill>
                <a:latin typeface="Arial" pitchFamily="34" charset="0"/>
                <a:ea typeface="Arial" pitchFamily="34" charset="-122"/>
                <a:cs typeface="Arial" pitchFamily="34" charset="-120"/>
              </a:rPr>
              <a:t>Plan the re-enrollments</a:t>
            </a:r>
            <a:endParaRPr lang="en-US" sz="1450" dirty="0"/>
          </a:p>
        </p:txBody>
      </p:sp>
      <p:sp>
        <p:nvSpPr>
          <p:cNvPr id="15" name="Text 10"/>
          <p:cNvSpPr/>
          <p:nvPr/>
        </p:nvSpPr>
        <p:spPr>
          <a:xfrm>
            <a:off x="1207008" y="3712464"/>
            <a:ext cx="6035040" cy="566928"/>
          </a:xfrm>
          <a:prstGeom prst="rect">
            <a:avLst/>
          </a:prstGeom>
          <a:noFill/>
          <a:ln/>
        </p:spPr>
        <p:txBody>
          <a:bodyPr wrap="square" lIns="0" tIns="0" rIns="0" bIns="0" rtlCol="0" anchor="t"/>
          <a:lstStyle/>
          <a:p>
            <a:pPr marL="0" indent="0">
              <a:buNone/>
            </a:pPr>
            <a:r>
              <a:rPr lang="en-US" sz="1150" dirty="0">
                <a:solidFill>
                  <a:srgbClr val="C6D8EC"/>
                </a:solidFill>
                <a:latin typeface="Calibri" pitchFamily="34" charset="0"/>
                <a:ea typeface="Calibri" pitchFamily="34" charset="-122"/>
                <a:cs typeface="Calibri" pitchFamily="34" charset="-120"/>
              </a:rPr>
              <a:t>Confirm each carrier's reinstatement process so coverage — and cost sharing — is in place October 1.</a:t>
            </a:r>
            <a:endParaRPr lang="en-US" sz="1150" dirty="0"/>
          </a:p>
        </p:txBody>
      </p:sp>
      <p:sp>
        <p:nvSpPr>
          <p:cNvPr id="16" name="Shape 11"/>
          <p:cNvSpPr/>
          <p:nvPr/>
        </p:nvSpPr>
        <p:spPr>
          <a:xfrm>
            <a:off x="566928" y="4370832"/>
            <a:ext cx="457200" cy="457200"/>
          </a:xfrm>
          <a:prstGeom prst="ellipse">
            <a:avLst/>
          </a:prstGeom>
          <a:solidFill>
            <a:srgbClr val="1B9CD9"/>
          </a:solidFill>
          <a:ln/>
        </p:spPr>
        <p:txBody>
          <a:bodyPr/>
          <a:lstStyle/>
          <a:p>
            <a:endParaRPr lang="en-US"/>
          </a:p>
        </p:txBody>
      </p:sp>
      <p:pic>
        <p:nvPicPr>
          <p:cNvPr id="17" name="Image 3" descr="preencoded.png"/>
          <p:cNvPicPr>
            <a:picLocks noChangeAspect="1"/>
          </p:cNvPicPr>
          <p:nvPr/>
        </p:nvPicPr>
        <p:blipFill>
          <a:blip r:embed="rId6"/>
          <a:stretch>
            <a:fillRect/>
          </a:stretch>
        </p:blipFill>
        <p:spPr>
          <a:xfrm>
            <a:off x="690372" y="4494276"/>
            <a:ext cx="210312" cy="210312"/>
          </a:xfrm>
          <a:prstGeom prst="rect">
            <a:avLst/>
          </a:prstGeom>
        </p:spPr>
      </p:pic>
      <p:sp>
        <p:nvSpPr>
          <p:cNvPr id="18" name="Text 12"/>
          <p:cNvSpPr/>
          <p:nvPr/>
        </p:nvSpPr>
        <p:spPr>
          <a:xfrm>
            <a:off x="1207008" y="4343400"/>
            <a:ext cx="6035040" cy="292608"/>
          </a:xfrm>
          <a:prstGeom prst="rect">
            <a:avLst/>
          </a:prstGeom>
          <a:noFill/>
          <a:ln/>
        </p:spPr>
        <p:txBody>
          <a:bodyPr wrap="square" lIns="0" tIns="0" rIns="0" bIns="0" rtlCol="0" anchor="ctr"/>
          <a:lstStyle/>
          <a:p>
            <a:pPr marL="0" indent="0">
              <a:buNone/>
            </a:pPr>
            <a:r>
              <a:rPr lang="en-US" sz="1450" b="1" dirty="0">
                <a:solidFill>
                  <a:srgbClr val="FFFFFF"/>
                </a:solidFill>
                <a:latin typeface="Arial" pitchFamily="34" charset="0"/>
                <a:ea typeface="Arial" pitchFamily="34" charset="-122"/>
                <a:cs typeface="Arial" pitchFamily="34" charset="-120"/>
              </a:rPr>
              <a:t>Land the dependent &amp; design decisions</a:t>
            </a:r>
            <a:endParaRPr lang="en-US" sz="1450" dirty="0"/>
          </a:p>
        </p:txBody>
      </p:sp>
      <p:sp>
        <p:nvSpPr>
          <p:cNvPr id="19" name="Text 13"/>
          <p:cNvSpPr/>
          <p:nvPr/>
        </p:nvSpPr>
        <p:spPr>
          <a:xfrm>
            <a:off x="1207008" y="4645152"/>
            <a:ext cx="6035040" cy="566928"/>
          </a:xfrm>
          <a:prstGeom prst="rect">
            <a:avLst/>
          </a:prstGeom>
          <a:noFill/>
          <a:ln/>
        </p:spPr>
        <p:txBody>
          <a:bodyPr wrap="square" lIns="0" tIns="0" rIns="0" bIns="0" rtlCol="0" anchor="t"/>
          <a:lstStyle/>
          <a:p>
            <a:pPr marL="0" indent="0">
              <a:buNone/>
            </a:pPr>
            <a:r>
              <a:rPr lang="en-US" sz="1150" dirty="0">
                <a:solidFill>
                  <a:srgbClr val="C6D8EC"/>
                </a:solidFill>
                <a:latin typeface="Calibri" pitchFamily="34" charset="0"/>
                <a:ea typeface="Calibri" pitchFamily="34" charset="-122"/>
                <a:cs typeface="Calibri" pitchFamily="34" charset="-120"/>
              </a:rPr>
              <a:t>Spouses and dependents, dental, out-of-country, and out-of-province classes are the sponsor's call — force the decision early.</a:t>
            </a:r>
            <a:endParaRPr lang="en-US" sz="1150" dirty="0"/>
          </a:p>
        </p:txBody>
      </p:sp>
      <p:sp>
        <p:nvSpPr>
          <p:cNvPr id="20" name="Shape 14"/>
          <p:cNvSpPr/>
          <p:nvPr/>
        </p:nvSpPr>
        <p:spPr>
          <a:xfrm>
            <a:off x="566928" y="5303520"/>
            <a:ext cx="457200" cy="457200"/>
          </a:xfrm>
          <a:prstGeom prst="ellipse">
            <a:avLst/>
          </a:prstGeom>
          <a:solidFill>
            <a:srgbClr val="1B9CD9"/>
          </a:solidFill>
          <a:ln/>
        </p:spPr>
        <p:txBody>
          <a:bodyPr/>
          <a:lstStyle/>
          <a:p>
            <a:endParaRPr lang="en-US"/>
          </a:p>
        </p:txBody>
      </p:sp>
      <p:pic>
        <p:nvPicPr>
          <p:cNvPr id="21" name="Image 4" descr="preencoded.png"/>
          <p:cNvPicPr>
            <a:picLocks noChangeAspect="1"/>
          </p:cNvPicPr>
          <p:nvPr/>
        </p:nvPicPr>
        <p:blipFill>
          <a:blip r:embed="rId7"/>
          <a:stretch>
            <a:fillRect/>
          </a:stretch>
        </p:blipFill>
        <p:spPr>
          <a:xfrm>
            <a:off x="690372" y="5426964"/>
            <a:ext cx="210312" cy="210312"/>
          </a:xfrm>
          <a:prstGeom prst="rect">
            <a:avLst/>
          </a:prstGeom>
        </p:spPr>
      </p:pic>
      <p:sp>
        <p:nvSpPr>
          <p:cNvPr id="22" name="Text 15"/>
          <p:cNvSpPr/>
          <p:nvPr/>
        </p:nvSpPr>
        <p:spPr>
          <a:xfrm>
            <a:off x="1207008" y="5276088"/>
            <a:ext cx="6035040" cy="292608"/>
          </a:xfrm>
          <a:prstGeom prst="rect">
            <a:avLst/>
          </a:prstGeom>
          <a:noFill/>
          <a:ln/>
        </p:spPr>
        <p:txBody>
          <a:bodyPr wrap="square" lIns="0" tIns="0" rIns="0" bIns="0" rtlCol="0" anchor="ctr"/>
          <a:lstStyle/>
          <a:p>
            <a:pPr marL="0" indent="0">
              <a:buNone/>
            </a:pPr>
            <a:r>
              <a:rPr lang="en-US" sz="1450" b="1" dirty="0">
                <a:solidFill>
                  <a:srgbClr val="FFFFFF"/>
                </a:solidFill>
                <a:latin typeface="Arial" pitchFamily="34" charset="0"/>
                <a:ea typeface="Arial" pitchFamily="34" charset="-122"/>
                <a:cs typeface="Arial" pitchFamily="34" charset="-120"/>
              </a:rPr>
              <a:t>Track amendments and rate action</a:t>
            </a:r>
            <a:endParaRPr lang="en-US" sz="1450" dirty="0"/>
          </a:p>
        </p:txBody>
      </p:sp>
      <p:sp>
        <p:nvSpPr>
          <p:cNvPr id="23" name="Text 16"/>
          <p:cNvSpPr/>
          <p:nvPr/>
        </p:nvSpPr>
        <p:spPr>
          <a:xfrm>
            <a:off x="1207008" y="5577840"/>
            <a:ext cx="6035040" cy="566928"/>
          </a:xfrm>
          <a:prstGeom prst="rect">
            <a:avLst/>
          </a:prstGeom>
          <a:noFill/>
          <a:ln/>
        </p:spPr>
        <p:txBody>
          <a:bodyPr wrap="square" lIns="0" tIns="0" rIns="0" bIns="0" rtlCol="0" anchor="t"/>
          <a:lstStyle/>
          <a:p>
            <a:pPr marL="0" indent="0">
              <a:buNone/>
            </a:pPr>
            <a:r>
              <a:rPr lang="en-US" sz="1150" dirty="0">
                <a:solidFill>
                  <a:srgbClr val="C6D8EC"/>
                </a:solidFill>
                <a:latin typeface="Calibri" pitchFamily="34" charset="0"/>
                <a:ea typeface="Calibri" pitchFamily="34" charset="-122"/>
                <a:cs typeface="Calibri" pitchFamily="34" charset="-120"/>
              </a:rPr>
              <a:t>Review carrier notices for compliance, and set renewal expectations before the numbers arrive.</a:t>
            </a:r>
            <a:endParaRPr lang="en-US" sz="1150" dirty="0"/>
          </a:p>
        </p:txBody>
      </p:sp>
      <p:sp>
        <p:nvSpPr>
          <p:cNvPr id="24" name="Shape 17"/>
          <p:cNvSpPr/>
          <p:nvPr/>
        </p:nvSpPr>
        <p:spPr>
          <a:xfrm>
            <a:off x="7635240" y="1572768"/>
            <a:ext cx="3977640" cy="3840480"/>
          </a:xfrm>
          <a:prstGeom prst="roundRect">
            <a:avLst>
              <a:gd name="adj" fmla="val 2381"/>
            </a:avLst>
          </a:prstGeom>
          <a:solidFill>
            <a:srgbClr val="1B4074"/>
          </a:solidFill>
          <a:ln/>
        </p:spPr>
        <p:txBody>
          <a:bodyPr/>
          <a:lstStyle/>
          <a:p>
            <a:endParaRPr lang="en-US"/>
          </a:p>
        </p:txBody>
      </p:sp>
      <p:sp>
        <p:nvSpPr>
          <p:cNvPr id="25" name="Shape 18"/>
          <p:cNvSpPr/>
          <p:nvPr/>
        </p:nvSpPr>
        <p:spPr>
          <a:xfrm>
            <a:off x="7955280" y="1865376"/>
            <a:ext cx="475488" cy="475488"/>
          </a:xfrm>
          <a:prstGeom prst="ellipse">
            <a:avLst/>
          </a:prstGeom>
          <a:solidFill>
            <a:srgbClr val="1B9CD9"/>
          </a:solidFill>
          <a:ln/>
        </p:spPr>
        <p:txBody>
          <a:bodyPr/>
          <a:lstStyle/>
          <a:p>
            <a:endParaRPr lang="en-US"/>
          </a:p>
        </p:txBody>
      </p:sp>
      <p:pic>
        <p:nvPicPr>
          <p:cNvPr id="26" name="Image 5" descr="preencoded.png"/>
          <p:cNvPicPr>
            <a:picLocks noChangeAspect="1"/>
          </p:cNvPicPr>
          <p:nvPr/>
        </p:nvPicPr>
        <p:blipFill>
          <a:blip r:embed="rId8"/>
          <a:stretch>
            <a:fillRect/>
          </a:stretch>
        </p:blipFill>
        <p:spPr>
          <a:xfrm>
            <a:off x="8083662" y="1993758"/>
            <a:ext cx="218724" cy="218724"/>
          </a:xfrm>
          <a:prstGeom prst="rect">
            <a:avLst/>
          </a:prstGeom>
        </p:spPr>
      </p:pic>
      <p:sp>
        <p:nvSpPr>
          <p:cNvPr id="27" name="Text 19"/>
          <p:cNvSpPr/>
          <p:nvPr/>
        </p:nvSpPr>
        <p:spPr>
          <a:xfrm>
            <a:off x="8577072" y="1901952"/>
            <a:ext cx="2926080" cy="384048"/>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Premium impact to expect</a:t>
            </a:r>
            <a:endParaRPr lang="en-US" sz="1500" dirty="0"/>
          </a:p>
        </p:txBody>
      </p:sp>
      <p:sp>
        <p:nvSpPr>
          <p:cNvPr id="28" name="Text 20"/>
          <p:cNvSpPr/>
          <p:nvPr/>
        </p:nvSpPr>
        <p:spPr>
          <a:xfrm>
            <a:off x="7973568" y="2432304"/>
            <a:ext cx="3383280" cy="2834640"/>
          </a:xfrm>
          <a:prstGeom prst="rect">
            <a:avLst/>
          </a:prstGeom>
          <a:noFill/>
          <a:ln/>
        </p:spPr>
        <p:txBody>
          <a:bodyPr wrap="square" lIns="0" tIns="0" rIns="0" bIns="0" rtlCol="0" anchor="t"/>
          <a:lstStyle/>
          <a:p>
            <a:pPr marL="152400" indent="-152400">
              <a:spcAft>
                <a:spcPts val="1000"/>
              </a:spcAft>
              <a:buSzPct val="100000"/>
              <a:buChar char="•"/>
            </a:pPr>
            <a:r>
              <a:rPr lang="en-US" sz="1150" dirty="0">
                <a:solidFill>
                  <a:srgbClr val="E4EEF9"/>
                </a:solidFill>
                <a:latin typeface="Calibri" pitchFamily="34" charset="0"/>
                <a:ea typeface="Calibri" pitchFamily="34" charset="-122"/>
                <a:cs typeface="Calibri" pitchFamily="34" charset="-120"/>
              </a:rPr>
              <a:t>Claims start rising October 1 — first for groups with 65+ employees or past reliance on the non-group plan</a:t>
            </a:r>
            <a:endParaRPr lang="en-US" sz="1150" dirty="0"/>
          </a:p>
          <a:p>
            <a:pPr marL="152400" indent="-152400">
              <a:spcAft>
                <a:spcPts val="1000"/>
              </a:spcAft>
              <a:buSzPct val="100000"/>
              <a:buChar char="•"/>
            </a:pPr>
            <a:r>
              <a:rPr lang="en-US" sz="1150" dirty="0">
                <a:solidFill>
                  <a:srgbClr val="E4EEF9"/>
                </a:solidFill>
                <a:latin typeface="Calibri" pitchFamily="34" charset="0"/>
                <a:ea typeface="Calibri" pitchFamily="34" charset="-122"/>
                <a:cs typeface="Calibri" pitchFamily="34" charset="-120"/>
              </a:rPr>
              <a:t>Renewals into early 2028 will carry adjustment factors until a full year of new claims is in the experience</a:t>
            </a:r>
            <a:endParaRPr lang="en-US" sz="1150" dirty="0"/>
          </a:p>
          <a:p>
            <a:pPr marL="152400" indent="-152400">
              <a:spcAft>
                <a:spcPts val="1000"/>
              </a:spcAft>
              <a:buSzPct val="100000"/>
              <a:buChar char="•"/>
            </a:pPr>
            <a:r>
              <a:rPr lang="en-US" sz="1150" dirty="0">
                <a:solidFill>
                  <a:srgbClr val="E4EEF9"/>
                </a:solidFill>
                <a:latin typeface="Calibri" pitchFamily="34" charset="0"/>
                <a:ea typeface="Calibri" pitchFamily="34" charset="-122"/>
                <a:cs typeface="Calibri" pitchFamily="34" charset="-120"/>
              </a:rPr>
              <a:t>The average increase may be a few percent, but varies widely for small groups</a:t>
            </a:r>
            <a:endParaRPr lang="en-US" sz="1150" dirty="0"/>
          </a:p>
          <a:p>
            <a:pPr marL="152400" indent="-152400">
              <a:spcAft>
                <a:spcPts val="1000"/>
              </a:spcAft>
              <a:buSzPct val="100000"/>
              <a:buChar char="•"/>
            </a:pPr>
            <a:r>
              <a:rPr lang="en-US" sz="1150" dirty="0">
                <a:solidFill>
                  <a:srgbClr val="E4EEF9"/>
                </a:solidFill>
                <a:latin typeface="Calibri" pitchFamily="34" charset="0"/>
                <a:ea typeface="Calibri" pitchFamily="34" charset="-122"/>
                <a:cs typeface="Calibri" pitchFamily="34" charset="-120"/>
              </a:rPr>
              <a:t>In cost-shared plans, all members will see the increase</a:t>
            </a:r>
            <a:endParaRPr lang="en-US" sz="1150" dirty="0"/>
          </a:p>
        </p:txBody>
      </p:sp>
      <p:sp>
        <p:nvSpPr>
          <p:cNvPr id="29" name="Text 21"/>
          <p:cNvSpPr/>
          <p:nvPr/>
        </p:nvSpPr>
        <p:spPr>
          <a:xfrm>
            <a:off x="566928" y="6263640"/>
            <a:ext cx="11064240" cy="365760"/>
          </a:xfrm>
          <a:prstGeom prst="rect">
            <a:avLst/>
          </a:prstGeom>
          <a:noFill/>
          <a:ln/>
        </p:spPr>
        <p:txBody>
          <a:bodyPr wrap="square" lIns="0" tIns="0" rIns="0" bIns="0" rtlCol="0" anchor="ctr"/>
          <a:lstStyle/>
          <a:p>
            <a:pPr marL="0" indent="0">
              <a:buNone/>
            </a:pPr>
            <a:r>
              <a:rPr lang="en-US" sz="1150" b="1" dirty="0">
                <a:solidFill>
                  <a:srgbClr val="1B9CD9"/>
                </a:solidFill>
                <a:latin typeface="Calibri" pitchFamily="34" charset="0"/>
                <a:ea typeface="Calibri" pitchFamily="34" charset="-122"/>
                <a:cs typeface="Calibri" pitchFamily="34" charset="-120"/>
              </a:rPr>
              <a:t>SHBA is at the table.  </a:t>
            </a:r>
            <a:r>
              <a:rPr lang="en-US" sz="1150" dirty="0">
                <a:solidFill>
                  <a:srgbClr val="C6D8EC"/>
                </a:solidFill>
                <a:latin typeface="Calibri" pitchFamily="34" charset="0"/>
                <a:ea typeface="Calibri" pitchFamily="34" charset="-122"/>
                <a:cs typeface="Calibri" pitchFamily="34" charset="-120"/>
              </a:rPr>
              <a:t>We sit on the provincial Bill 11 working group and will update members as guidance is finalized  ·  info@shba.ca</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85</TotalTime>
  <Words>1181</Words>
  <Application>Microsoft Macintosh PowerPoint</Application>
  <PresentationFormat>Widescreen</PresentationFormat>
  <Paragraphs>125</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Joe Whitney</cp:lastModifiedBy>
  <cp:revision>3</cp:revision>
  <dcterms:created xsi:type="dcterms:W3CDTF">2026-08-24T17:29:04Z</dcterms:created>
  <dcterms:modified xsi:type="dcterms:W3CDTF">2026-08-25T14:13:19Z</dcterms:modified>
</cp:coreProperties>
</file>